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8"/>
  </p:notesMasterIdLst>
  <p:handoutMasterIdLst>
    <p:handoutMasterId r:id="rId69"/>
  </p:handoutMasterIdLst>
  <p:sldIdLst>
    <p:sldId id="258" r:id="rId2"/>
    <p:sldId id="267" r:id="rId3"/>
    <p:sldId id="268" r:id="rId4"/>
    <p:sldId id="269" r:id="rId5"/>
    <p:sldId id="288" r:id="rId6"/>
    <p:sldId id="270" r:id="rId7"/>
    <p:sldId id="272" r:id="rId8"/>
    <p:sldId id="273" r:id="rId9"/>
    <p:sldId id="271" r:id="rId10"/>
    <p:sldId id="274" r:id="rId11"/>
    <p:sldId id="275" r:id="rId12"/>
    <p:sldId id="276" r:id="rId13"/>
    <p:sldId id="262" r:id="rId14"/>
    <p:sldId id="263" r:id="rId15"/>
    <p:sldId id="277" r:id="rId16"/>
    <p:sldId id="278" r:id="rId17"/>
    <p:sldId id="280" r:id="rId18"/>
    <p:sldId id="281" r:id="rId19"/>
    <p:sldId id="282" r:id="rId20"/>
    <p:sldId id="283" r:id="rId21"/>
    <p:sldId id="284" r:id="rId22"/>
    <p:sldId id="289" r:id="rId23"/>
    <p:sldId id="290" r:id="rId24"/>
    <p:sldId id="291" r:id="rId25"/>
    <p:sldId id="292" r:id="rId26"/>
    <p:sldId id="293" r:id="rId27"/>
    <p:sldId id="294" r:id="rId28"/>
    <p:sldId id="295" r:id="rId29"/>
    <p:sldId id="296" r:id="rId30"/>
    <p:sldId id="297" r:id="rId31"/>
    <p:sldId id="298" r:id="rId32"/>
    <p:sldId id="299" r:id="rId33"/>
    <p:sldId id="300" r:id="rId34"/>
    <p:sldId id="301" r:id="rId35"/>
    <p:sldId id="302" r:id="rId36"/>
    <p:sldId id="303" r:id="rId37"/>
    <p:sldId id="304" r:id="rId38"/>
    <p:sldId id="305" r:id="rId39"/>
    <p:sldId id="306" r:id="rId40"/>
    <p:sldId id="307" r:id="rId41"/>
    <p:sldId id="311" r:id="rId42"/>
    <p:sldId id="308" r:id="rId43"/>
    <p:sldId id="309" r:id="rId44"/>
    <p:sldId id="310" r:id="rId45"/>
    <p:sldId id="312" r:id="rId46"/>
    <p:sldId id="313" r:id="rId47"/>
    <p:sldId id="314" r:id="rId48"/>
    <p:sldId id="315" r:id="rId49"/>
    <p:sldId id="316" r:id="rId50"/>
    <p:sldId id="318" r:id="rId51"/>
    <p:sldId id="317" r:id="rId52"/>
    <p:sldId id="319" r:id="rId53"/>
    <p:sldId id="320" r:id="rId54"/>
    <p:sldId id="321" r:id="rId55"/>
    <p:sldId id="322" r:id="rId56"/>
    <p:sldId id="323" r:id="rId57"/>
    <p:sldId id="324" r:id="rId58"/>
    <p:sldId id="325" r:id="rId59"/>
    <p:sldId id="327" r:id="rId60"/>
    <p:sldId id="328" r:id="rId61"/>
    <p:sldId id="329" r:id="rId62"/>
    <p:sldId id="330" r:id="rId63"/>
    <p:sldId id="331" r:id="rId64"/>
    <p:sldId id="332" r:id="rId65"/>
    <p:sldId id="333" r:id="rId66"/>
    <p:sldId id="334" r:id="rId6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D8F5"/>
    <a:srgbClr val="FFCC66"/>
    <a:srgbClr val="9FD6E9"/>
    <a:srgbClr val="000000"/>
    <a:srgbClr val="6FC2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00" autoAdjust="0"/>
    <p:restoredTop sz="94400" autoAdjust="0"/>
  </p:normalViewPr>
  <p:slideViewPr>
    <p:cSldViewPr>
      <p:cViewPr>
        <p:scale>
          <a:sx n="76" d="100"/>
          <a:sy n="76" d="100"/>
        </p:scale>
        <p:origin x="-11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jpeg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jpeg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image" Target="../media/image40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21.jpeg"/><Relationship Id="rId6" Type="http://schemas.openxmlformats.org/officeDocument/2006/relationships/image" Target="../media/image56.wmf"/><Relationship Id="rId5" Type="http://schemas.openxmlformats.org/officeDocument/2006/relationships/image" Target="../media/image55.wmf"/><Relationship Id="rId4" Type="http://schemas.openxmlformats.org/officeDocument/2006/relationships/image" Target="../media/image54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58.wmf"/><Relationship Id="rId1" Type="http://schemas.openxmlformats.org/officeDocument/2006/relationships/image" Target="../media/image57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60.wmf"/><Relationship Id="rId1" Type="http://schemas.openxmlformats.org/officeDocument/2006/relationships/image" Target="../media/image59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jpeg"/><Relationship Id="rId4" Type="http://schemas.openxmlformats.org/officeDocument/2006/relationships/image" Target="../media/image24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37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37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A32AA80-CC4B-4B3F-B260-5B6CF72D27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5217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55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Click to edit Master text styles</a:t>
            </a:r>
          </a:p>
          <a:p>
            <a:pPr lvl="1"/>
            <a:r>
              <a:rPr lang="ru-RU" noProof="0" smtClean="0"/>
              <a:t>Second level</a:t>
            </a:r>
          </a:p>
          <a:p>
            <a:pPr lvl="2"/>
            <a:r>
              <a:rPr lang="ru-RU" noProof="0" smtClean="0"/>
              <a:t>Third level</a:t>
            </a:r>
          </a:p>
          <a:p>
            <a:pPr lvl="3"/>
            <a:r>
              <a:rPr lang="ru-RU" noProof="0" smtClean="0"/>
              <a:t>Fourth level</a:t>
            </a:r>
          </a:p>
          <a:p>
            <a:pPr lvl="4"/>
            <a:r>
              <a:rPr lang="ru-RU" noProof="0" smtClean="0"/>
              <a:t>Fifth level</a:t>
            </a: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28AB33B-96B5-4A35-B29F-00C42D7965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1313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B5FC1B-5E23-4FE7-B8B5-611411B2FF9F}" type="slidenum">
              <a:rPr lang="ru-RU" smtClean="0"/>
              <a:pPr/>
              <a:t>1</a:t>
            </a:fld>
            <a:endParaRPr lang="ru-RU" smtClean="0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A12D7D-18B7-4CBC-9B6C-8D6309AFAA43}" type="slidenum">
              <a:rPr lang="ru-RU" smtClean="0"/>
              <a:pPr/>
              <a:t>8</a:t>
            </a:fld>
            <a:endParaRPr lang="ru-RU" smtClean="0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4B477A-8EB6-4BAA-9B7D-C0CB61E38754}" type="slidenum">
              <a:rPr lang="ru-RU" smtClean="0"/>
              <a:pPr/>
              <a:t>12</a:t>
            </a:fld>
            <a:endParaRPr lang="ru-RU" smtClean="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016D08-7159-4D0B-8BAE-9DAE9E493E18}" type="slidenum">
              <a:rPr lang="ru-RU" smtClean="0"/>
              <a:pPr/>
              <a:t>13</a:t>
            </a:fld>
            <a:endParaRPr lang="ru-RU" smtClean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D2351DC-405D-4C04-9A18-BD503E644F87}" type="slidenum">
              <a:rPr lang="ru-RU" smtClean="0"/>
              <a:pPr/>
              <a:t>14</a:t>
            </a:fld>
            <a:endParaRPr lang="ru-RU" smtClean="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7и   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28AB33B-96B5-4A35-B29F-00C42D79655A}" type="slidenum">
              <a:rPr lang="ru-RU" smtClean="0"/>
              <a:pPr>
                <a:defRPr/>
              </a:pPr>
              <a:t>54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lt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black">
          <a:xfrm>
            <a:off x="609600" y="2667000"/>
            <a:ext cx="7772400" cy="990600"/>
          </a:xfrm>
          <a:effectLst>
            <a:outerShdw dist="53882" dir="2700000" algn="ctr" rotWithShape="0">
              <a:srgbClr val="000000"/>
            </a:outerShdw>
          </a:effectLst>
        </p:spPr>
        <p:txBody>
          <a:bodyPr/>
          <a:lstStyle>
            <a:lvl1pPr>
              <a:defRPr sz="4800" b="1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1295400" y="3962400"/>
            <a:ext cx="6400800" cy="685800"/>
          </a:xfrm>
        </p:spPr>
        <p:txBody>
          <a:bodyPr/>
          <a:lstStyle>
            <a:lvl1pPr marL="0" indent="0" algn="ctr">
              <a:buFontTx/>
              <a:buNone/>
              <a:defRPr sz="28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black"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black"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black"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E805A8-2EE6-46FF-97FA-28A3B8AB42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AA4829-62C5-4380-97A1-2AC0A3189C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8566AA-404D-44BF-8F26-650E8613A5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8307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295400"/>
            <a:ext cx="4038600" cy="48307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B6FEB9-0375-4492-B707-0D36BE0F7A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C437F7-5FD4-4F56-86DE-6CD5DD22DF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1BBBD8-A52B-4C2D-AEAC-7B4EDB4491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CEAC06-A3EA-4CE2-B5B1-0C1C778D09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4447B4-D697-4F8C-93C3-7B85019EB7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8A40F3-FB25-47D4-B87C-39F695D422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257076-F512-4161-980E-6C0420F0F8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BCA7D3-4B25-4F5A-B744-D8A73A868B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6F72B4-5A50-44A6-912D-51406EAFF2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71842" dir="27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77000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77000"/>
            <a:ext cx="2895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E978676-D16C-4DA5-8184-7CEA45D917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2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Verdan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oleObject" Target="../embeddings/oleObject1.bin"/><Relationship Id="rId7" Type="http://schemas.openxmlformats.org/officeDocument/2006/relationships/image" Target="../media/image13.wmf"/><Relationship Id="rId12" Type="http://schemas.openxmlformats.org/officeDocument/2006/relationships/image" Target="../media/image1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4.bin"/><Relationship Id="rId5" Type="http://schemas.openxmlformats.org/officeDocument/2006/relationships/image" Target="../media/image11.jpeg"/><Relationship Id="rId10" Type="http://schemas.openxmlformats.org/officeDocument/2006/relationships/image" Target="../media/image14.jpeg"/><Relationship Id="rId4" Type="http://schemas.openxmlformats.org/officeDocument/2006/relationships/image" Target="../media/image12.wmf"/><Relationship Id="rId9" Type="http://schemas.openxmlformats.org/officeDocument/2006/relationships/image" Target="../media/image15.w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7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0.w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oleObject" Target="../embeddings/oleObject9.bin"/><Relationship Id="rId7" Type="http://schemas.openxmlformats.org/officeDocument/2006/relationships/image" Target="../media/image2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21.jpeg"/><Relationship Id="rId4" Type="http://schemas.openxmlformats.org/officeDocument/2006/relationships/image" Target="../media/image22.wmf"/><Relationship Id="rId9" Type="http://schemas.openxmlformats.org/officeDocument/2006/relationships/image" Target="../media/image24.w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7.e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26.e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30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31.wmf"/><Relationship Id="rId4" Type="http://schemas.openxmlformats.org/officeDocument/2006/relationships/oleObject" Target="../embeddings/oleObject15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7.bin"/><Relationship Id="rId5" Type="http://schemas.openxmlformats.org/officeDocument/2006/relationships/image" Target="../media/image33.wmf"/><Relationship Id="rId4" Type="http://schemas.openxmlformats.org/officeDocument/2006/relationships/oleObject" Target="../embeddings/oleObject16.bin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36.emf"/><Relationship Id="rId4" Type="http://schemas.openxmlformats.org/officeDocument/2006/relationships/oleObject" Target="../embeddings/oleObject18.bin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41.e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40.em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3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42.wm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44.wmf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47.wmf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13" Type="http://schemas.openxmlformats.org/officeDocument/2006/relationships/image" Target="../media/image56.wmf"/><Relationship Id="rId3" Type="http://schemas.openxmlformats.org/officeDocument/2006/relationships/oleObject" Target="../embeddings/oleObject25.bin"/><Relationship Id="rId7" Type="http://schemas.openxmlformats.org/officeDocument/2006/relationships/image" Target="../media/image53.wmf"/><Relationship Id="rId12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26.bin"/><Relationship Id="rId11" Type="http://schemas.openxmlformats.org/officeDocument/2006/relationships/image" Target="../media/image55.wmf"/><Relationship Id="rId5" Type="http://schemas.openxmlformats.org/officeDocument/2006/relationships/image" Target="../media/image21.jpeg"/><Relationship Id="rId10" Type="http://schemas.openxmlformats.org/officeDocument/2006/relationships/oleObject" Target="../embeddings/oleObject28.bin"/><Relationship Id="rId4" Type="http://schemas.openxmlformats.org/officeDocument/2006/relationships/image" Target="../media/image52.wmf"/><Relationship Id="rId9" Type="http://schemas.openxmlformats.org/officeDocument/2006/relationships/image" Target="../media/image54.wmf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58.wmf"/><Relationship Id="rId5" Type="http://schemas.openxmlformats.org/officeDocument/2006/relationships/oleObject" Target="../embeddings/oleObject31.bin"/><Relationship Id="rId4" Type="http://schemas.openxmlformats.org/officeDocument/2006/relationships/image" Target="../media/image57.w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60.wmf"/><Relationship Id="rId5" Type="http://schemas.openxmlformats.org/officeDocument/2006/relationships/oleObject" Target="../embeddings/oleObject33.bin"/><Relationship Id="rId4" Type="http://schemas.openxmlformats.org/officeDocument/2006/relationships/image" Target="../media/image59.w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61.w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62.w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gif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400" smtClean="0"/>
              <a:t>ОСНОВНЫЕ ПОНЯТИЯ ТЕОРИИ ВЕРОЯТНОСТИ. </a:t>
            </a:r>
          </a:p>
        </p:txBody>
      </p:sp>
      <p:sp>
        <p:nvSpPr>
          <p:cNvPr id="17411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800" b="1" u="sng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Опыт 2:</a:t>
            </a:r>
            <a:r>
              <a:rPr lang="ru-RU" sz="3600" smtClean="0"/>
              <a:t> 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  </a:t>
            </a:r>
            <a:r>
              <a:rPr lang="ru-RU" sz="4000" b="1" i="1" smtClean="0"/>
              <a:t>Подбрасывание кубика.</a:t>
            </a:r>
            <a:r>
              <a:rPr lang="ru-RU" sz="4000" smtClean="0"/>
              <a:t> </a:t>
            </a:r>
          </a:p>
          <a:p>
            <a:pPr eaLnBrk="1" hangingPunct="1">
              <a:buFontTx/>
              <a:buNone/>
            </a:pPr>
            <a:r>
              <a:rPr lang="ru-RU" sz="4000" smtClean="0"/>
              <a:t>   Это следующий по популярности после монеты случайный эксперимент.</a:t>
            </a:r>
          </a:p>
          <a:p>
            <a:pPr eaLnBrk="1" hangingPunct="1">
              <a:buFontTx/>
              <a:buNone/>
            </a:pPr>
            <a:r>
              <a:rPr lang="ru-RU" sz="4000" smtClean="0"/>
              <a:t>   Испытание – подбрасывание кубика;  события – выпало 1, 2, 3, 4, 5 или 6 очков (и другие).</a:t>
            </a:r>
          </a:p>
        </p:txBody>
      </p:sp>
      <p:pic>
        <p:nvPicPr>
          <p:cNvPr id="26628" name="Picture 9" descr="_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58" y="1214422"/>
            <a:ext cx="1125560" cy="1125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40" name="AutoShape 16"/>
          <p:cNvSpPr>
            <a:spLocks noChangeArrowheads="1"/>
          </p:cNvSpPr>
          <p:nvPr/>
        </p:nvSpPr>
        <p:spPr bwMode="gray">
          <a:xfrm>
            <a:off x="2555875" y="404813"/>
            <a:ext cx="512763" cy="5207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800" b="1">
                <a:sym typeface="Wingdings" pitchFamily="2" charset="2"/>
              </a:rPr>
              <a:t>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800" b="1" u="sng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Опыт 3:</a:t>
            </a:r>
            <a:r>
              <a:rPr lang="ru-RU" sz="3600" smtClean="0"/>
              <a:t> 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5373688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800" smtClean="0"/>
              <a:t>    </a:t>
            </a:r>
            <a:r>
              <a:rPr lang="ru-RU" sz="2800" b="1" i="1" smtClean="0"/>
              <a:t>Выбор перчаток. </a:t>
            </a:r>
            <a:r>
              <a:rPr lang="ru-RU" sz="2800" smtClean="0"/>
              <a:t>В коробке лежат 3 пары одинаковых перчаток. Из нее, не глядя, вынимаются две перчатки.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8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8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8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8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8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8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8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800" b="1" i="1" smtClean="0"/>
              <a:t>    «Завтра днем – ясная погода».</a:t>
            </a:r>
            <a:r>
              <a:rPr lang="ru-RU" sz="2800" smtClean="0"/>
              <a:t>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800" smtClean="0"/>
              <a:t>    Здесь наступление дня – испытание, ясная погода – событие.  </a:t>
            </a:r>
          </a:p>
        </p:txBody>
      </p:sp>
      <p:sp>
        <p:nvSpPr>
          <p:cNvPr id="53252" name="AutoShape 4"/>
          <p:cNvSpPr>
            <a:spLocks noChangeArrowheads="1"/>
          </p:cNvSpPr>
          <p:nvPr/>
        </p:nvSpPr>
        <p:spPr bwMode="gray">
          <a:xfrm>
            <a:off x="2555875" y="404813"/>
            <a:ext cx="512763" cy="5207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800" b="1">
                <a:sym typeface="Wingdings" pitchFamily="2" charset="2"/>
              </a:rPr>
              <a:t></a:t>
            </a:r>
            <a:endParaRPr lang="ru-RU"/>
          </a:p>
        </p:txBody>
      </p:sp>
      <p:pic>
        <p:nvPicPr>
          <p:cNvPr id="27653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2708275"/>
            <a:ext cx="6481762" cy="1409700"/>
          </a:xfrm>
          <a:prstGeom prst="rect">
            <a:avLst/>
          </a:prstGeom>
          <a:noFill/>
          <a:ln w="63500">
            <a:pattFill prst="wdUpDiag">
              <a:fgClr>
                <a:schemeClr val="tx1"/>
              </a:fgClr>
              <a:bgClr>
                <a:schemeClr val="tx2"/>
              </a:bgClr>
            </a:pattFill>
            <a:miter lim="800000"/>
            <a:headEnd/>
            <a:tailEnd/>
          </a:ln>
        </p:spPr>
      </p:pic>
      <p:sp>
        <p:nvSpPr>
          <p:cNvPr id="53258" name="AutoShape 10"/>
          <p:cNvSpPr>
            <a:spLocks noChangeArrowheads="1"/>
          </p:cNvSpPr>
          <p:nvPr/>
        </p:nvSpPr>
        <p:spPr bwMode="gray">
          <a:xfrm>
            <a:off x="2555875" y="4724400"/>
            <a:ext cx="512763" cy="5207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800" b="1">
                <a:sym typeface="Wingdings" pitchFamily="2" charset="2"/>
              </a:rPr>
              <a:t></a:t>
            </a:r>
            <a:endParaRPr lang="ru-RU"/>
          </a:p>
        </p:txBody>
      </p:sp>
      <p:sp>
        <p:nvSpPr>
          <p:cNvPr id="53259" name="Rectangle 11"/>
          <p:cNvSpPr>
            <a:spLocks noChangeArrowheads="1"/>
          </p:cNvSpPr>
          <p:nvPr/>
        </p:nvSpPr>
        <p:spPr bwMode="auto">
          <a:xfrm>
            <a:off x="611188" y="4581525"/>
            <a:ext cx="82296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71842" dir="2700000" algn="c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5400" b="1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Опыт 4:</a:t>
            </a:r>
            <a:r>
              <a:rPr lang="ru-RU" sz="4000">
                <a:solidFill>
                  <a:schemeClr val="tx2"/>
                </a:solidFill>
                <a:latin typeface="Verdana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2"/>
          <p:cNvGrpSpPr>
            <a:grpSpLocks/>
          </p:cNvGrpSpPr>
          <p:nvPr/>
        </p:nvGrpSpPr>
        <p:grpSpPr bwMode="auto">
          <a:xfrm>
            <a:off x="250825" y="4365625"/>
            <a:ext cx="2665413" cy="1150938"/>
            <a:chOff x="2200" y="1570"/>
            <a:chExt cx="1496" cy="1496"/>
          </a:xfrm>
        </p:grpSpPr>
        <p:sp>
          <p:nvSpPr>
            <p:cNvPr id="54275" name="Oval 3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tint val="0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276" name="Oval 4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tint val="69804"/>
                    <a:invGamma/>
                  </a:schemeClr>
                </a:gs>
                <a:gs pos="100000">
                  <a:schemeClr val="tx2"/>
                </a:gs>
              </a:gsLst>
              <a:lin ang="270000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277" name="Oval 5"/>
            <p:cNvSpPr>
              <a:spLocks noChangeArrowheads="1"/>
            </p:cNvSpPr>
            <p:nvPr/>
          </p:nvSpPr>
          <p:spPr bwMode="gray">
            <a:xfrm>
              <a:off x="2298" y="1667"/>
              <a:ext cx="1300" cy="1302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shade val="54118"/>
                    <a:invGamma/>
                  </a:schemeClr>
                </a:gs>
                <a:gs pos="50000">
                  <a:schemeClr val="tx2"/>
                </a:gs>
                <a:gs pos="100000">
                  <a:schemeClr val="tx2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278" name="Oval 6"/>
            <p:cNvSpPr>
              <a:spLocks noChangeArrowheads="1"/>
            </p:cNvSpPr>
            <p:nvPr/>
          </p:nvSpPr>
          <p:spPr bwMode="gray">
            <a:xfrm>
              <a:off x="2298" y="1667"/>
              <a:ext cx="1300" cy="1302"/>
            </a:xfrm>
            <a:prstGeom prst="ellipse">
              <a:avLst/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279" name="Oval 7"/>
            <p:cNvSpPr>
              <a:spLocks noChangeArrowheads="1"/>
            </p:cNvSpPr>
            <p:nvPr/>
          </p:nvSpPr>
          <p:spPr bwMode="gray">
            <a:xfrm>
              <a:off x="2363" y="1733"/>
              <a:ext cx="1170" cy="1170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shade val="46275"/>
                    <a:invGamma/>
                  </a:schemeClr>
                </a:gs>
                <a:gs pos="100000">
                  <a:schemeClr val="tx2"/>
                </a:gs>
              </a:gsLst>
              <a:lin ang="540000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54280" name="Rectangle 8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792162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smtClean="0"/>
              <a:t>Типы событий</a:t>
            </a:r>
          </a:p>
        </p:txBody>
      </p:sp>
      <p:grpSp>
        <p:nvGrpSpPr>
          <p:cNvPr id="28676" name="Group 10"/>
          <p:cNvGrpSpPr>
            <a:grpSpLocks/>
          </p:cNvGrpSpPr>
          <p:nvPr/>
        </p:nvGrpSpPr>
        <p:grpSpPr bwMode="auto">
          <a:xfrm>
            <a:off x="6156325" y="4365625"/>
            <a:ext cx="2808288" cy="1079500"/>
            <a:chOff x="2200" y="1570"/>
            <a:chExt cx="1496" cy="1496"/>
          </a:xfrm>
        </p:grpSpPr>
        <p:sp>
          <p:nvSpPr>
            <p:cNvPr id="54283" name="Oval 11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284" name="Oval 12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5725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285" name="Oval 13"/>
            <p:cNvSpPr>
              <a:spLocks noChangeArrowheads="1"/>
            </p:cNvSpPr>
            <p:nvPr/>
          </p:nvSpPr>
          <p:spPr bwMode="gray">
            <a:xfrm>
              <a:off x="2298" y="1669"/>
              <a:ext cx="1300" cy="1298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54118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286" name="Oval 14"/>
            <p:cNvSpPr>
              <a:spLocks noChangeArrowheads="1"/>
            </p:cNvSpPr>
            <p:nvPr/>
          </p:nvSpPr>
          <p:spPr bwMode="gray">
            <a:xfrm>
              <a:off x="2298" y="1669"/>
              <a:ext cx="1300" cy="1298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287" name="Oval 15"/>
            <p:cNvSpPr>
              <a:spLocks noChangeArrowheads="1"/>
            </p:cNvSpPr>
            <p:nvPr/>
          </p:nvSpPr>
          <p:spPr bwMode="gray">
            <a:xfrm>
              <a:off x="2363" y="1733"/>
              <a:ext cx="1170" cy="11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28677" name="Group 22"/>
          <p:cNvGrpSpPr>
            <a:grpSpLocks/>
          </p:cNvGrpSpPr>
          <p:nvPr/>
        </p:nvGrpSpPr>
        <p:grpSpPr bwMode="auto">
          <a:xfrm>
            <a:off x="3276600" y="4652963"/>
            <a:ext cx="2663825" cy="1081087"/>
            <a:chOff x="2200" y="1570"/>
            <a:chExt cx="1496" cy="1496"/>
          </a:xfrm>
        </p:grpSpPr>
        <p:sp>
          <p:nvSpPr>
            <p:cNvPr id="54295" name="Oval 23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296" name="Oval 24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69804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297" name="Oval 25"/>
            <p:cNvSpPr>
              <a:spLocks noChangeArrowheads="1"/>
            </p:cNvSpPr>
            <p:nvPr/>
          </p:nvSpPr>
          <p:spPr bwMode="gray">
            <a:xfrm>
              <a:off x="2298" y="1669"/>
              <a:ext cx="1300" cy="12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298" name="Oval 26"/>
            <p:cNvSpPr>
              <a:spLocks noChangeArrowheads="1"/>
            </p:cNvSpPr>
            <p:nvPr/>
          </p:nvSpPr>
          <p:spPr bwMode="gray">
            <a:xfrm>
              <a:off x="2298" y="1669"/>
              <a:ext cx="1300" cy="1298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299" name="Oval 27"/>
            <p:cNvSpPr>
              <a:spLocks noChangeArrowheads="1"/>
            </p:cNvSpPr>
            <p:nvPr/>
          </p:nvSpPr>
          <p:spPr bwMode="gray">
            <a:xfrm>
              <a:off x="2363" y="1733"/>
              <a:ext cx="1170" cy="117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8678" name="Rectangle 29"/>
          <p:cNvSpPr>
            <a:spLocks noChangeArrowheads="1"/>
          </p:cNvSpPr>
          <p:nvPr/>
        </p:nvSpPr>
        <p:spPr bwMode="gray">
          <a:xfrm>
            <a:off x="611188" y="4797425"/>
            <a:ext cx="19732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ДОСТОВЕРНОЕ</a:t>
            </a:r>
          </a:p>
        </p:txBody>
      </p:sp>
      <p:sp>
        <p:nvSpPr>
          <p:cNvPr id="28679" name="Rectangle 30"/>
          <p:cNvSpPr>
            <a:spLocks noChangeArrowheads="1"/>
          </p:cNvSpPr>
          <p:nvPr/>
        </p:nvSpPr>
        <p:spPr bwMode="gray">
          <a:xfrm>
            <a:off x="6588125" y="4724400"/>
            <a:ext cx="205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НЕВОЗМОЖНОЕ</a:t>
            </a:r>
          </a:p>
        </p:txBody>
      </p:sp>
      <p:sp>
        <p:nvSpPr>
          <p:cNvPr id="28680" name="Rectangle 31"/>
          <p:cNvSpPr>
            <a:spLocks noChangeArrowheads="1"/>
          </p:cNvSpPr>
          <p:nvPr/>
        </p:nvSpPr>
        <p:spPr bwMode="gray">
          <a:xfrm>
            <a:off x="3779838" y="5013325"/>
            <a:ext cx="1638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СЛУЧАЙНОЕ</a:t>
            </a:r>
          </a:p>
        </p:txBody>
      </p:sp>
      <p:grpSp>
        <p:nvGrpSpPr>
          <p:cNvPr id="28681" name="Group 35"/>
          <p:cNvGrpSpPr>
            <a:grpSpLocks/>
          </p:cNvGrpSpPr>
          <p:nvPr/>
        </p:nvGrpSpPr>
        <p:grpSpPr bwMode="auto">
          <a:xfrm>
            <a:off x="2484438" y="1268413"/>
            <a:ext cx="4103687" cy="1008062"/>
            <a:chOff x="2200" y="1570"/>
            <a:chExt cx="1496" cy="1496"/>
          </a:xfrm>
        </p:grpSpPr>
        <p:sp>
          <p:nvSpPr>
            <p:cNvPr id="54308" name="Oval 36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309" name="Oval 37"/>
            <p:cNvSpPr>
              <a:spLocks noChangeArrowheads="1"/>
            </p:cNvSpPr>
            <p:nvPr/>
          </p:nvSpPr>
          <p:spPr bwMode="gray">
            <a:xfrm>
              <a:off x="2200" y="1570"/>
              <a:ext cx="1496" cy="1496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66667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310" name="Oval 38"/>
            <p:cNvSpPr>
              <a:spLocks noChangeArrowheads="1"/>
            </p:cNvSpPr>
            <p:nvPr/>
          </p:nvSpPr>
          <p:spPr bwMode="gray">
            <a:xfrm>
              <a:off x="2298" y="1669"/>
              <a:ext cx="1300" cy="1298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54118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311" name="Oval 39"/>
            <p:cNvSpPr>
              <a:spLocks noChangeArrowheads="1"/>
            </p:cNvSpPr>
            <p:nvPr/>
          </p:nvSpPr>
          <p:spPr bwMode="gray">
            <a:xfrm>
              <a:off x="2298" y="1669"/>
              <a:ext cx="1300" cy="1298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312" name="Oval 40"/>
            <p:cNvSpPr>
              <a:spLocks noChangeArrowheads="1"/>
            </p:cNvSpPr>
            <p:nvPr/>
          </p:nvSpPr>
          <p:spPr bwMode="gray">
            <a:xfrm>
              <a:off x="2363" y="1961"/>
              <a:ext cx="1170" cy="714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38100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>
                <a:defRPr/>
              </a:pPr>
              <a:r>
                <a:rPr lang="ru-RU" b="1"/>
                <a:t>СОБЫТИЕ</a:t>
              </a:r>
            </a:p>
          </p:txBody>
        </p:sp>
      </p:grpSp>
      <p:sp>
        <p:nvSpPr>
          <p:cNvPr id="54313" name="AutoShape 41"/>
          <p:cNvSpPr>
            <a:spLocks noChangeArrowheads="1"/>
          </p:cNvSpPr>
          <p:nvPr/>
        </p:nvSpPr>
        <p:spPr bwMode="gray">
          <a:xfrm rot="1644774" flipV="1">
            <a:off x="2051050" y="2420938"/>
            <a:ext cx="1008063" cy="1655762"/>
          </a:xfrm>
          <a:prstGeom prst="upArrow">
            <a:avLst>
              <a:gd name="adj1" fmla="val 57296"/>
              <a:gd name="adj2" fmla="val 103144"/>
            </a:avLst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tint val="33333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4314" name="AutoShape 42"/>
          <p:cNvSpPr>
            <a:spLocks noChangeArrowheads="1"/>
          </p:cNvSpPr>
          <p:nvPr/>
        </p:nvSpPr>
        <p:spPr bwMode="gray">
          <a:xfrm flipV="1">
            <a:off x="4067175" y="2708275"/>
            <a:ext cx="1008063" cy="1655763"/>
          </a:xfrm>
          <a:prstGeom prst="upArrow">
            <a:avLst>
              <a:gd name="adj1" fmla="val 57296"/>
              <a:gd name="adj2" fmla="val 103144"/>
            </a:avLst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tint val="33333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4315" name="AutoShape 43"/>
          <p:cNvSpPr>
            <a:spLocks noChangeArrowheads="1"/>
          </p:cNvSpPr>
          <p:nvPr/>
        </p:nvSpPr>
        <p:spPr bwMode="gray">
          <a:xfrm rot="20645009" flipV="1">
            <a:off x="5940425" y="2565400"/>
            <a:ext cx="1008063" cy="1655763"/>
          </a:xfrm>
          <a:prstGeom prst="upArrow">
            <a:avLst>
              <a:gd name="adj1" fmla="val 57296"/>
              <a:gd name="adj2" fmla="val 103144"/>
            </a:avLst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tint val="33333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4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54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54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313" grpId="0" animBg="1"/>
      <p:bldP spid="54314" grpId="0" animBg="1"/>
      <p:bldP spid="543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5400" smtClean="0"/>
              <a:t>Типы событий</a:t>
            </a:r>
          </a:p>
        </p:txBody>
      </p:sp>
      <p:sp>
        <p:nvSpPr>
          <p:cNvPr id="17413" name="AutoShape 5"/>
          <p:cNvSpPr>
            <a:spLocks noChangeArrowheads="1"/>
          </p:cNvSpPr>
          <p:nvPr/>
        </p:nvSpPr>
        <p:spPr bwMode="gray">
          <a:xfrm>
            <a:off x="5562600" y="2679700"/>
            <a:ext cx="2819400" cy="2876550"/>
          </a:xfrm>
          <a:prstGeom prst="chevron">
            <a:avLst>
              <a:gd name="adj" fmla="val 16468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>
            <a:solidFill>
              <a:srgbClr val="EAEAEA"/>
            </a:solidFill>
            <a:miter lim="800000"/>
            <a:headEnd/>
            <a:tailEnd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pc="-150" dirty="0"/>
              <a:t>    Событие называется</a:t>
            </a:r>
          </a:p>
          <a:p>
            <a:pPr algn="ctr">
              <a:defRPr/>
            </a:pPr>
            <a:r>
              <a:rPr lang="ru-RU" spc="-150" dirty="0"/>
              <a:t>     </a:t>
            </a:r>
            <a:r>
              <a:rPr lang="ru-RU" b="1" spc="-150" dirty="0"/>
              <a:t>невозможным</a:t>
            </a:r>
            <a:r>
              <a:rPr lang="ru-RU" spc="-150" dirty="0"/>
              <a:t>, </a:t>
            </a:r>
          </a:p>
          <a:p>
            <a:pPr algn="ctr">
              <a:defRPr/>
            </a:pPr>
            <a:r>
              <a:rPr lang="ru-RU" spc="-150" dirty="0"/>
              <a:t>       если оно не </a:t>
            </a:r>
          </a:p>
          <a:p>
            <a:pPr algn="ctr">
              <a:defRPr/>
            </a:pPr>
            <a:r>
              <a:rPr lang="ru-RU" dirty="0"/>
              <a:t>         может произойти</a:t>
            </a:r>
          </a:p>
          <a:p>
            <a:pPr algn="ctr">
              <a:defRPr/>
            </a:pPr>
            <a:r>
              <a:rPr lang="ru-RU" dirty="0"/>
              <a:t>    в результате </a:t>
            </a:r>
          </a:p>
          <a:p>
            <a:pPr algn="ctr">
              <a:defRPr/>
            </a:pPr>
            <a:r>
              <a:rPr lang="ru-RU" dirty="0"/>
              <a:t>      данного испытания. 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17414" name="AutoShape 6"/>
          <p:cNvSpPr>
            <a:spLocks noChangeArrowheads="1"/>
          </p:cNvSpPr>
          <p:nvPr/>
        </p:nvSpPr>
        <p:spPr bwMode="gray">
          <a:xfrm>
            <a:off x="3200400" y="2678113"/>
            <a:ext cx="2970213" cy="2876550"/>
          </a:xfrm>
          <a:prstGeom prst="chevron">
            <a:avLst>
              <a:gd name="adj" fmla="val 17950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38100">
            <a:solidFill>
              <a:srgbClr val="EAEAEA"/>
            </a:solidFill>
            <a:miter lim="800000"/>
            <a:headEnd/>
            <a:tailEnd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b="1" spc="-150" dirty="0"/>
              <a:t> Случайным</a:t>
            </a:r>
            <a:r>
              <a:rPr lang="ru-RU" spc="-150" dirty="0"/>
              <a:t> </a:t>
            </a:r>
          </a:p>
          <a:p>
            <a:pPr algn="ctr">
              <a:defRPr/>
            </a:pPr>
            <a:r>
              <a:rPr lang="ru-RU" spc="-150" dirty="0"/>
              <a:t>       называют </a:t>
            </a:r>
          </a:p>
          <a:p>
            <a:pPr algn="ctr">
              <a:defRPr/>
            </a:pPr>
            <a:r>
              <a:rPr lang="ru-RU" spc="-150" dirty="0"/>
              <a:t>  событие которое может </a:t>
            </a:r>
          </a:p>
          <a:p>
            <a:pPr algn="ctr">
              <a:defRPr/>
            </a:pPr>
            <a:r>
              <a:rPr lang="ru-RU" spc="-150" dirty="0"/>
              <a:t>          произойти или не произойти в </a:t>
            </a:r>
          </a:p>
          <a:p>
            <a:pPr algn="ctr">
              <a:defRPr/>
            </a:pPr>
            <a:r>
              <a:rPr lang="ru-RU" spc="-150" dirty="0"/>
              <a:t>    результате </a:t>
            </a:r>
          </a:p>
          <a:p>
            <a:pPr algn="ctr">
              <a:defRPr/>
            </a:pPr>
            <a:r>
              <a:rPr lang="ru-RU" spc="-150" dirty="0"/>
              <a:t>    некоторого </a:t>
            </a:r>
          </a:p>
          <a:p>
            <a:pPr algn="ctr">
              <a:defRPr/>
            </a:pPr>
            <a:r>
              <a:rPr lang="ru-RU" spc="-150" dirty="0"/>
              <a:t>     испытания. </a:t>
            </a:r>
          </a:p>
          <a:p>
            <a:pPr algn="ctr">
              <a:defRPr/>
            </a:pPr>
            <a:endParaRPr lang="ru-RU" spc="-150" dirty="0"/>
          </a:p>
        </p:txBody>
      </p:sp>
      <p:sp>
        <p:nvSpPr>
          <p:cNvPr id="17415" name="AutoShape 7"/>
          <p:cNvSpPr>
            <a:spLocks noChangeArrowheads="1"/>
          </p:cNvSpPr>
          <p:nvPr/>
        </p:nvSpPr>
        <p:spPr bwMode="gray">
          <a:xfrm>
            <a:off x="838200" y="2679700"/>
            <a:ext cx="2970213" cy="2876550"/>
          </a:xfrm>
          <a:prstGeom prst="chevron">
            <a:avLst>
              <a:gd name="adj" fmla="val 1795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38100">
            <a:solidFill>
              <a:srgbClr val="EAEAEA"/>
            </a:solidFill>
            <a:miter lim="800000"/>
            <a:headEnd/>
            <a:tailEnd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pc="-150" dirty="0"/>
              <a:t>Событие </a:t>
            </a:r>
          </a:p>
          <a:p>
            <a:pPr algn="ctr">
              <a:defRPr/>
            </a:pPr>
            <a:r>
              <a:rPr lang="ru-RU" spc="-150" dirty="0"/>
              <a:t>называется </a:t>
            </a:r>
          </a:p>
          <a:p>
            <a:pPr algn="ctr">
              <a:defRPr/>
            </a:pPr>
            <a:r>
              <a:rPr lang="ru-RU" spc="-150" dirty="0"/>
              <a:t>      </a:t>
            </a:r>
            <a:r>
              <a:rPr lang="ru-RU" b="1" spc="-150" dirty="0"/>
              <a:t>достоверным</a:t>
            </a:r>
            <a:r>
              <a:rPr lang="ru-RU" spc="-150" dirty="0"/>
              <a:t>, </a:t>
            </a:r>
          </a:p>
          <a:p>
            <a:pPr algn="ctr">
              <a:defRPr/>
            </a:pPr>
            <a:r>
              <a:rPr lang="ru-RU" spc="-150" dirty="0"/>
              <a:t>    если оно обязательно произойдет в  </a:t>
            </a:r>
          </a:p>
          <a:p>
            <a:pPr algn="ctr">
              <a:defRPr/>
            </a:pPr>
            <a:r>
              <a:rPr lang="ru-RU" spc="-150" dirty="0"/>
              <a:t>       результате </a:t>
            </a:r>
          </a:p>
          <a:p>
            <a:pPr algn="ctr">
              <a:defRPr/>
            </a:pPr>
            <a:r>
              <a:rPr lang="ru-RU" spc="-150" dirty="0"/>
              <a:t>       данного испытания. </a:t>
            </a:r>
          </a:p>
          <a:p>
            <a:pPr algn="ctr">
              <a:defRPr/>
            </a:pPr>
            <a:endParaRPr lang="ru-RU" spc="-150" dirty="0"/>
          </a:p>
        </p:txBody>
      </p:sp>
      <p:sp>
        <p:nvSpPr>
          <p:cNvPr id="17416" name="AutoShape 8"/>
          <p:cNvSpPr>
            <a:spLocks noChangeArrowheads="1"/>
          </p:cNvSpPr>
          <p:nvPr/>
        </p:nvSpPr>
        <p:spPr bwMode="gray">
          <a:xfrm>
            <a:off x="1066800" y="1828800"/>
            <a:ext cx="2057400" cy="574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lang="ru-RU" b="1"/>
              <a:t>ДОСТОВЕРНОЕ</a:t>
            </a:r>
          </a:p>
        </p:txBody>
      </p:sp>
      <p:sp>
        <p:nvSpPr>
          <p:cNvPr id="17417" name="AutoShape 9"/>
          <p:cNvSpPr>
            <a:spLocks noChangeArrowheads="1"/>
          </p:cNvSpPr>
          <p:nvPr/>
        </p:nvSpPr>
        <p:spPr bwMode="gray">
          <a:xfrm>
            <a:off x="3419475" y="1844675"/>
            <a:ext cx="2057400" cy="574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b="1"/>
              <a:t>СЛУЧАЙНОЕ</a:t>
            </a:r>
          </a:p>
        </p:txBody>
      </p:sp>
      <p:sp>
        <p:nvSpPr>
          <p:cNvPr id="17418" name="AutoShape 10"/>
          <p:cNvSpPr>
            <a:spLocks noChangeArrowheads="1"/>
          </p:cNvSpPr>
          <p:nvPr/>
        </p:nvSpPr>
        <p:spPr bwMode="gray">
          <a:xfrm>
            <a:off x="5715000" y="1828800"/>
            <a:ext cx="2057400" cy="574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b="1"/>
              <a:t>НЕВОЗМОЖНОЕ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5400" smtClean="0"/>
              <a:t>Примеры событий</a:t>
            </a:r>
          </a:p>
        </p:txBody>
      </p:sp>
      <p:grpSp>
        <p:nvGrpSpPr>
          <p:cNvPr id="30723" name="Group 39"/>
          <p:cNvGrpSpPr>
            <a:grpSpLocks/>
          </p:cNvGrpSpPr>
          <p:nvPr/>
        </p:nvGrpSpPr>
        <p:grpSpPr bwMode="auto">
          <a:xfrm>
            <a:off x="1258888" y="3068638"/>
            <a:ext cx="6769100" cy="3168650"/>
            <a:chOff x="664" y="1920"/>
            <a:chExt cx="3257" cy="1632"/>
          </a:xfrm>
        </p:grpSpPr>
        <p:sp>
          <p:nvSpPr>
            <p:cNvPr id="30744" name="AutoShape 6"/>
            <p:cNvSpPr>
              <a:spLocks noChangeArrowheads="1"/>
            </p:cNvSpPr>
            <p:nvPr/>
          </p:nvSpPr>
          <p:spPr bwMode="auto">
            <a:xfrm>
              <a:off x="2872" y="1920"/>
              <a:ext cx="1049" cy="1632"/>
            </a:xfrm>
            <a:prstGeom prst="roundRect">
              <a:avLst>
                <a:gd name="adj" fmla="val 13745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745" name="AutoShape 7"/>
            <p:cNvSpPr>
              <a:spLocks noChangeArrowheads="1"/>
            </p:cNvSpPr>
            <p:nvPr/>
          </p:nvSpPr>
          <p:spPr bwMode="auto">
            <a:xfrm>
              <a:off x="1776" y="1920"/>
              <a:ext cx="1018" cy="1632"/>
            </a:xfrm>
            <a:prstGeom prst="roundRect">
              <a:avLst>
                <a:gd name="adj" fmla="val 13745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746" name="AutoShape 8"/>
            <p:cNvSpPr>
              <a:spLocks noChangeArrowheads="1"/>
            </p:cNvSpPr>
            <p:nvPr/>
          </p:nvSpPr>
          <p:spPr bwMode="auto">
            <a:xfrm>
              <a:off x="664" y="1920"/>
              <a:ext cx="1056" cy="1632"/>
            </a:xfrm>
            <a:prstGeom prst="roundRect">
              <a:avLst>
                <a:gd name="adj" fmla="val 13745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0724" name="Group 38"/>
          <p:cNvGrpSpPr>
            <a:grpSpLocks/>
          </p:cNvGrpSpPr>
          <p:nvPr/>
        </p:nvGrpSpPr>
        <p:grpSpPr bwMode="auto">
          <a:xfrm>
            <a:off x="2124075" y="1773238"/>
            <a:ext cx="4824413" cy="935037"/>
            <a:chOff x="808" y="1104"/>
            <a:chExt cx="2756" cy="624"/>
          </a:xfrm>
        </p:grpSpPr>
        <p:sp>
          <p:nvSpPr>
            <p:cNvPr id="19466" name="Rectangle 10"/>
            <p:cNvSpPr>
              <a:spLocks noChangeArrowheads="1"/>
            </p:cNvSpPr>
            <p:nvPr/>
          </p:nvSpPr>
          <p:spPr bwMode="gray">
            <a:xfrm rot="3419336">
              <a:off x="833" y="1121"/>
              <a:ext cx="582" cy="632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30732" name="Group 11"/>
            <p:cNvGrpSpPr>
              <a:grpSpLocks/>
            </p:cNvGrpSpPr>
            <p:nvPr/>
          </p:nvGrpSpPr>
          <p:grpSpPr bwMode="auto">
            <a:xfrm>
              <a:off x="1440" y="1229"/>
              <a:ext cx="588" cy="83"/>
              <a:chOff x="2003" y="3439"/>
              <a:chExt cx="468" cy="244"/>
            </a:xfrm>
          </p:grpSpPr>
          <p:sp>
            <p:nvSpPr>
              <p:cNvPr id="30740" name="Oval 12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741" name="Rectangle 13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470" name="Oval 14"/>
              <p:cNvSpPr>
                <a:spLocks noChangeArrowheads="1"/>
              </p:cNvSpPr>
              <p:nvPr/>
            </p:nvSpPr>
            <p:spPr bwMode="gray">
              <a:xfrm>
                <a:off x="2400" y="3442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71" name="Oval 15"/>
              <p:cNvSpPr>
                <a:spLocks noChangeArrowheads="1"/>
              </p:cNvSpPr>
              <p:nvPr/>
            </p:nvSpPr>
            <p:spPr bwMode="gray">
              <a:xfrm>
                <a:off x="2438" y="3520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472" name="Rectangle 16"/>
            <p:cNvSpPr>
              <a:spLocks noChangeArrowheads="1"/>
            </p:cNvSpPr>
            <p:nvPr/>
          </p:nvSpPr>
          <p:spPr bwMode="gray">
            <a:xfrm rot="3419336">
              <a:off x="1916" y="1078"/>
              <a:ext cx="582" cy="633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30734" name="Group 17"/>
            <p:cNvGrpSpPr>
              <a:grpSpLocks/>
            </p:cNvGrpSpPr>
            <p:nvPr/>
          </p:nvGrpSpPr>
          <p:grpSpPr bwMode="auto">
            <a:xfrm>
              <a:off x="2525" y="1229"/>
              <a:ext cx="587" cy="83"/>
              <a:chOff x="2003" y="3439"/>
              <a:chExt cx="468" cy="244"/>
            </a:xfrm>
          </p:grpSpPr>
          <p:sp>
            <p:nvSpPr>
              <p:cNvPr id="30736" name="Oval 18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737" name="Rectangle 19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476" name="Oval 20"/>
              <p:cNvSpPr>
                <a:spLocks noChangeArrowheads="1"/>
              </p:cNvSpPr>
              <p:nvPr/>
            </p:nvSpPr>
            <p:spPr bwMode="gray">
              <a:xfrm>
                <a:off x="2400" y="3442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77" name="Oval 21"/>
              <p:cNvSpPr>
                <a:spLocks noChangeArrowheads="1"/>
              </p:cNvSpPr>
              <p:nvPr/>
            </p:nvSpPr>
            <p:spPr bwMode="gray">
              <a:xfrm>
                <a:off x="2438" y="3520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478" name="Rectangle 22"/>
            <p:cNvSpPr>
              <a:spLocks noChangeArrowheads="1"/>
            </p:cNvSpPr>
            <p:nvPr/>
          </p:nvSpPr>
          <p:spPr bwMode="gray">
            <a:xfrm rot="3419336">
              <a:off x="2957" y="1078"/>
              <a:ext cx="582" cy="633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0725" name="Rectangle 30"/>
          <p:cNvSpPr>
            <a:spLocks noChangeArrowheads="1"/>
          </p:cNvSpPr>
          <p:nvPr/>
        </p:nvSpPr>
        <p:spPr bwMode="gray">
          <a:xfrm>
            <a:off x="2268538" y="1844675"/>
            <a:ext cx="10525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00"/>
                </a:solidFill>
              </a:rPr>
              <a:t>досто-</a:t>
            </a:r>
          </a:p>
          <a:p>
            <a:r>
              <a:rPr lang="ru-RU" b="1">
                <a:solidFill>
                  <a:srgbClr val="000000"/>
                </a:solidFill>
              </a:rPr>
              <a:t>верные</a:t>
            </a:r>
          </a:p>
        </p:txBody>
      </p:sp>
      <p:sp>
        <p:nvSpPr>
          <p:cNvPr id="30726" name="Rectangle 31"/>
          <p:cNvSpPr>
            <a:spLocks noChangeArrowheads="1"/>
          </p:cNvSpPr>
          <p:nvPr/>
        </p:nvSpPr>
        <p:spPr bwMode="gray">
          <a:xfrm>
            <a:off x="4140200" y="1844675"/>
            <a:ext cx="10461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00"/>
                </a:solidFill>
              </a:rPr>
              <a:t>слу-</a:t>
            </a:r>
          </a:p>
          <a:p>
            <a:r>
              <a:rPr lang="ru-RU" b="1">
                <a:solidFill>
                  <a:srgbClr val="000000"/>
                </a:solidFill>
              </a:rPr>
              <a:t>чайные</a:t>
            </a:r>
          </a:p>
        </p:txBody>
      </p:sp>
      <p:sp>
        <p:nvSpPr>
          <p:cNvPr id="30727" name="Rectangle 32"/>
          <p:cNvSpPr>
            <a:spLocks noChangeArrowheads="1"/>
          </p:cNvSpPr>
          <p:nvPr/>
        </p:nvSpPr>
        <p:spPr bwMode="gray">
          <a:xfrm>
            <a:off x="5867400" y="1844675"/>
            <a:ext cx="11160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00"/>
                </a:solidFill>
              </a:rPr>
              <a:t>невоз-</a:t>
            </a:r>
          </a:p>
          <a:p>
            <a:r>
              <a:rPr lang="ru-RU" b="1">
                <a:solidFill>
                  <a:srgbClr val="000000"/>
                </a:solidFill>
              </a:rPr>
              <a:t>можные</a:t>
            </a:r>
          </a:p>
        </p:txBody>
      </p:sp>
      <p:sp>
        <p:nvSpPr>
          <p:cNvPr id="30728" name="Rectangle 34"/>
          <p:cNvSpPr>
            <a:spLocks noChangeArrowheads="1"/>
          </p:cNvSpPr>
          <p:nvPr/>
        </p:nvSpPr>
        <p:spPr bwMode="auto">
          <a:xfrm>
            <a:off x="1403350" y="3213100"/>
            <a:ext cx="1873250" cy="305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hlink"/>
                </a:solidFill>
              </a:rPr>
              <a:t>1.</a:t>
            </a:r>
            <a:r>
              <a:rPr lang="ru-RU"/>
              <a:t> </a:t>
            </a:r>
            <a:r>
              <a:rPr lang="ru-RU" sz="1600">
                <a:solidFill>
                  <a:schemeClr val="hlink"/>
                </a:solidFill>
              </a:rPr>
              <a:t>ПОСЛЕ ЗИМЫ НАСТУПАЕТ ВЕСНА.</a:t>
            </a:r>
          </a:p>
          <a:p>
            <a:r>
              <a:rPr lang="ru-RU" sz="1600">
                <a:solidFill>
                  <a:schemeClr val="accent2"/>
                </a:solidFill>
              </a:rPr>
              <a:t>2.</a:t>
            </a:r>
            <a:r>
              <a:rPr lang="ru-RU" sz="1600"/>
              <a:t> </a:t>
            </a:r>
            <a:r>
              <a:rPr lang="ru-RU" sz="1600">
                <a:solidFill>
                  <a:schemeClr val="accent2"/>
                </a:solidFill>
              </a:rPr>
              <a:t>ПОСЛЕ НОЧИ ПРИХОДИТ УТРО.</a:t>
            </a:r>
          </a:p>
          <a:p>
            <a:r>
              <a:rPr lang="ru-RU" sz="1600"/>
              <a:t>3. КАМЕНЬ ПАДАЕТ ВНИЗ.</a:t>
            </a:r>
          </a:p>
          <a:p>
            <a:r>
              <a:rPr lang="ru-RU" sz="1600">
                <a:solidFill>
                  <a:schemeClr val="hlink"/>
                </a:solidFill>
              </a:rPr>
              <a:t>4.</a:t>
            </a:r>
            <a:r>
              <a:rPr lang="ru-RU" sz="1600"/>
              <a:t> </a:t>
            </a:r>
            <a:r>
              <a:rPr lang="ru-RU" sz="1600">
                <a:solidFill>
                  <a:schemeClr val="hlink"/>
                </a:solidFill>
              </a:rPr>
              <a:t>ВОДА СТАНОВИТСЯ ТЕПЛЕЕ ПРИ НАГРЕВАНИИ.</a:t>
            </a:r>
            <a:r>
              <a:rPr lang="ru-RU" sz="1600"/>
              <a:t> </a:t>
            </a:r>
          </a:p>
        </p:txBody>
      </p:sp>
      <p:sp>
        <p:nvSpPr>
          <p:cNvPr id="30729" name="Rectangle 35"/>
          <p:cNvSpPr>
            <a:spLocks noChangeArrowheads="1"/>
          </p:cNvSpPr>
          <p:nvPr/>
        </p:nvSpPr>
        <p:spPr bwMode="auto">
          <a:xfrm>
            <a:off x="3708400" y="3213100"/>
            <a:ext cx="1871663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solidFill>
                  <a:schemeClr val="accent2"/>
                </a:solidFill>
              </a:rPr>
              <a:t>1</a:t>
            </a:r>
            <a:r>
              <a:rPr lang="ru-RU" sz="1400" dirty="0">
                <a:solidFill>
                  <a:schemeClr val="accent2"/>
                </a:solidFill>
              </a:rPr>
              <a:t>. НАЙТИ КЛАД.</a:t>
            </a:r>
          </a:p>
          <a:p>
            <a:r>
              <a:rPr lang="ru-RU" sz="1400" dirty="0">
                <a:solidFill>
                  <a:schemeClr val="hlink"/>
                </a:solidFill>
              </a:rPr>
              <a:t>2. БУТЕРБРОД ПАДАЕТ МАСЛОМ ВНИЗ.</a:t>
            </a:r>
          </a:p>
          <a:p>
            <a:r>
              <a:rPr lang="ru-RU" sz="1400" dirty="0"/>
              <a:t>3. В </a:t>
            </a:r>
            <a:r>
              <a:rPr lang="ru-RU" sz="1400" dirty="0" smtClean="0"/>
              <a:t>УНИВЕРСИТЕТЕ </a:t>
            </a:r>
            <a:r>
              <a:rPr lang="ru-RU" sz="1400" dirty="0"/>
              <a:t>ОТМЕНИЛИ ЗАНЯТИЯ.</a:t>
            </a:r>
          </a:p>
          <a:p>
            <a:r>
              <a:rPr lang="ru-RU" sz="1400" dirty="0">
                <a:solidFill>
                  <a:schemeClr val="accent2"/>
                </a:solidFill>
              </a:rPr>
              <a:t>4. ПОЭТ ПОЛЬЗУЕТСЯ ВЕЛОСИПЕДОМ.</a:t>
            </a:r>
          </a:p>
          <a:p>
            <a:r>
              <a:rPr lang="ru-RU" sz="1400" dirty="0">
                <a:solidFill>
                  <a:schemeClr val="accent2"/>
                </a:solidFill>
              </a:rPr>
              <a:t>5. В ДОМЕ ЖИВЕТ КОШКА.</a:t>
            </a:r>
          </a:p>
        </p:txBody>
      </p:sp>
      <p:sp>
        <p:nvSpPr>
          <p:cNvPr id="30730" name="Rectangle 36"/>
          <p:cNvSpPr>
            <a:spLocks noChangeArrowheads="1"/>
          </p:cNvSpPr>
          <p:nvPr/>
        </p:nvSpPr>
        <p:spPr bwMode="auto">
          <a:xfrm>
            <a:off x="5940425" y="3213100"/>
            <a:ext cx="2160588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AutoNum type="arabicPeriod"/>
            </a:pPr>
            <a:r>
              <a:rPr lang="ru-RU" sz="1600">
                <a:solidFill>
                  <a:schemeClr val="hlink"/>
                </a:solidFill>
              </a:rPr>
              <a:t> З0 ФЕВРАЛЯ ДЕНЬ РОЖДЕНИЯ.</a:t>
            </a:r>
          </a:p>
          <a:p>
            <a:r>
              <a:rPr lang="ru-RU" sz="1600"/>
              <a:t>2. ПРИ ПОДБРАСЫВАНИИ КУБИКА ВЫПАДАЕТ  7 ОЧКОВ.</a:t>
            </a:r>
          </a:p>
          <a:p>
            <a:r>
              <a:rPr lang="ru-RU" sz="1600">
                <a:solidFill>
                  <a:schemeClr val="accent2"/>
                </a:solidFill>
              </a:rPr>
              <a:t>3. ЧЕЛОВЕК РОЖДАЕТСЯ СТАРЫМ И СТАНОВИТСЯ С КАЖДЫМ ДНЕМ МОЛОЖЕ.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chemeClr val="accent1">
              <a:alpha val="18039"/>
            </a:schemeClr>
          </a:solidFill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ru-RU" sz="2400" smtClean="0">
                <a:solidFill>
                  <a:schemeClr val="accent1"/>
                </a:solidFill>
              </a:rPr>
              <a:t>Охарактеризуйте  события, о которых идет речь в приведенных заданиях как достоверные, невозможные или случайные.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endParaRPr lang="ru-RU" sz="2400" smtClean="0">
              <a:solidFill>
                <a:schemeClr val="accent1"/>
              </a:solidFill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ru-RU" sz="2400" smtClean="0">
                <a:solidFill>
                  <a:schemeClr val="accent1"/>
                </a:solidFill>
              </a:rPr>
              <a:t>Петя задумал натуральное число. Событие состоит в следующем: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endParaRPr lang="ru-RU" sz="2400" smtClean="0">
              <a:solidFill>
                <a:schemeClr val="accent1"/>
              </a:solidFill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ru-RU" sz="2400" smtClean="0"/>
              <a:t>а) задумано четное число;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ru-RU" sz="2400" smtClean="0"/>
              <a:t>б) задумано нечетное число;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ru-RU" sz="2400" smtClean="0"/>
              <a:t>в) задумано число, не являющееся ни четным,  ни нечетным;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ru-RU" sz="2400" smtClean="0"/>
              <a:t>г) задумано число, являющееся четным или нечетным.</a:t>
            </a:r>
          </a:p>
        </p:txBody>
      </p:sp>
      <p:sp>
        <p:nvSpPr>
          <p:cNvPr id="58372" name="AutoShape 4"/>
          <p:cNvSpPr>
            <a:spLocks noChangeArrowheads="1"/>
          </p:cNvSpPr>
          <p:nvPr/>
        </p:nvSpPr>
        <p:spPr bwMode="gray">
          <a:xfrm>
            <a:off x="1979613" y="404813"/>
            <a:ext cx="5410200" cy="457200"/>
          </a:xfrm>
          <a:prstGeom prst="roundRect">
            <a:avLst>
              <a:gd name="adj" fmla="val 49106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400" b="1"/>
              <a:t>Задание 1</a:t>
            </a:r>
            <a:r>
              <a:rPr lang="ru-RU" sz="24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7" name="AutoShape 5"/>
          <p:cNvSpPr>
            <a:spLocks noChangeArrowheads="1"/>
          </p:cNvSpPr>
          <p:nvPr/>
        </p:nvSpPr>
        <p:spPr bwMode="gray">
          <a:xfrm>
            <a:off x="1979613" y="404813"/>
            <a:ext cx="5410200" cy="457200"/>
          </a:xfrm>
          <a:prstGeom prst="roundRect">
            <a:avLst>
              <a:gd name="adj" fmla="val 49106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400" b="1"/>
              <a:t>Задание 2</a:t>
            </a:r>
            <a:r>
              <a:rPr lang="ru-RU" sz="2400"/>
              <a:t> 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chemeClr val="hlink">
              <a:alpha val="20000"/>
            </a:schemeClr>
          </a:solidFill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2800" dirty="0" smtClean="0">
                <a:solidFill>
                  <a:schemeClr val="hlink"/>
                </a:solidFill>
              </a:rPr>
              <a:t>В мешках лежит 10 шаров: 3 синих, 3 белых и 4 красных.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endParaRPr lang="ru-RU" sz="2800" dirty="0" smtClean="0">
              <a:solidFill>
                <a:schemeClr val="hlink"/>
              </a:solidFill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2800" dirty="0" smtClean="0">
                <a:solidFill>
                  <a:schemeClr val="hlink"/>
                </a:solidFill>
              </a:rPr>
              <a:t>Охарактеризуйте следующее событие: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endParaRPr lang="ru-RU" sz="2800" dirty="0" smtClean="0">
              <a:solidFill>
                <a:schemeClr val="hlink"/>
              </a:solidFill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2400" dirty="0" smtClean="0"/>
              <a:t>а) из мешка вынули 4 шара и они все синие;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2400" dirty="0" smtClean="0"/>
              <a:t>б) из мешка вынули 4 шара и они все красные;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2400" dirty="0" smtClean="0"/>
              <a:t>в) из мешка вынули 4 шара, и все они оказались разного цвета;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2400" dirty="0" smtClean="0"/>
              <a:t>г) из мешка вынули 4 шара, и среди них не оказалось шара черного цвета.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5400" smtClean="0"/>
              <a:t>ИСХОД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507413" cy="48307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smtClean="0"/>
              <a:t>   </a:t>
            </a:r>
            <a:r>
              <a:rPr lang="ru-RU" sz="4000" b="1" smtClean="0"/>
              <a:t>ИСХОДОМ </a:t>
            </a:r>
            <a:r>
              <a:rPr lang="ru-RU" sz="4000" smtClean="0"/>
              <a:t>  (или</a:t>
            </a:r>
            <a:r>
              <a:rPr lang="ru-RU" sz="4000" b="1" smtClean="0"/>
              <a:t> </a:t>
            </a:r>
            <a:r>
              <a:rPr lang="ru-RU" sz="4000" smtClean="0"/>
              <a:t>элементарным исходом, элементарным событием) называется один из взаимоисключающих друг друга вариантов, которым может завершиться случайный эксперимент. </a:t>
            </a:r>
          </a:p>
        </p:txBody>
      </p:sp>
      <p:sp>
        <p:nvSpPr>
          <p:cNvPr id="61444" name="AutoShape 4"/>
          <p:cNvSpPr>
            <a:spLocks noChangeArrowheads="1"/>
          </p:cNvSpPr>
          <p:nvPr/>
        </p:nvSpPr>
        <p:spPr bwMode="gray">
          <a:xfrm>
            <a:off x="179388" y="1341438"/>
            <a:ext cx="512762" cy="5207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800" b="1">
                <a:sym typeface="Wingdings" pitchFamily="2" charset="2"/>
              </a:rPr>
              <a:t>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smtClean="0"/>
              <a:t>Число возможных исходов в каждом из рассмотренных выше опытах.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557338"/>
            <a:ext cx="8229600" cy="48307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  </a:t>
            </a:r>
            <a:r>
              <a:rPr lang="ru-RU" u="sng" smtClean="0"/>
              <a:t>Опыт 1.</a:t>
            </a:r>
            <a:r>
              <a:rPr lang="ru-RU" smtClean="0"/>
              <a:t> – 2 исхода: «орел», «решка».</a:t>
            </a:r>
          </a:p>
          <a:p>
            <a:pPr eaLnBrk="1" hangingPunct="1">
              <a:buFontTx/>
              <a:buNone/>
            </a:pPr>
            <a:endParaRPr lang="ru-RU" u="sng" smtClean="0"/>
          </a:p>
          <a:p>
            <a:pPr eaLnBrk="1" hangingPunct="1">
              <a:buFontTx/>
              <a:buNone/>
            </a:pPr>
            <a:r>
              <a:rPr lang="ru-RU" smtClean="0"/>
              <a:t>   </a:t>
            </a:r>
            <a:r>
              <a:rPr lang="ru-RU" u="sng" smtClean="0"/>
              <a:t>Опыт 2.</a:t>
            </a:r>
            <a:r>
              <a:rPr lang="ru-RU" smtClean="0"/>
              <a:t> – 6 исходов: 1, 2, 3, 4, 5, 6.</a:t>
            </a:r>
          </a:p>
          <a:p>
            <a:pPr eaLnBrk="1" hangingPunct="1">
              <a:buFontTx/>
              <a:buNone/>
            </a:pPr>
            <a:endParaRPr lang="ru-RU" u="sng" smtClean="0"/>
          </a:p>
          <a:p>
            <a:pPr eaLnBrk="1" hangingPunct="1">
              <a:buFontTx/>
              <a:buNone/>
            </a:pPr>
            <a:r>
              <a:rPr lang="ru-RU" smtClean="0"/>
              <a:t>   </a:t>
            </a:r>
            <a:r>
              <a:rPr lang="ru-RU" u="sng" smtClean="0"/>
              <a:t>Опыт 3.</a:t>
            </a:r>
            <a:r>
              <a:rPr lang="ru-RU" smtClean="0"/>
              <a:t> – 3 исхода: «обе перчатки на левую руку», «обе перчатки на правую руку», «перчатки на разные руки».</a:t>
            </a:r>
          </a:p>
        </p:txBody>
      </p:sp>
      <p:sp>
        <p:nvSpPr>
          <p:cNvPr id="63492" name="AutoShape 4"/>
          <p:cNvSpPr>
            <a:spLocks noChangeArrowheads="1"/>
          </p:cNvSpPr>
          <p:nvPr/>
        </p:nvSpPr>
        <p:spPr bwMode="gray">
          <a:xfrm>
            <a:off x="395288" y="1557338"/>
            <a:ext cx="512762" cy="5207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800" b="1">
                <a:sym typeface="Wingdings" pitchFamily="2" charset="2"/>
              </a:rPr>
              <a:t></a:t>
            </a:r>
          </a:p>
        </p:txBody>
      </p:sp>
      <p:sp>
        <p:nvSpPr>
          <p:cNvPr id="63493" name="AutoShape 5"/>
          <p:cNvSpPr>
            <a:spLocks noChangeArrowheads="1"/>
          </p:cNvSpPr>
          <p:nvPr/>
        </p:nvSpPr>
        <p:spPr bwMode="gray">
          <a:xfrm>
            <a:off x="395288" y="2708275"/>
            <a:ext cx="512762" cy="5207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800" b="1">
                <a:sym typeface="Wingdings" pitchFamily="2" charset="2"/>
              </a:rPr>
              <a:t></a:t>
            </a:r>
            <a:endParaRPr lang="ru-RU"/>
          </a:p>
        </p:txBody>
      </p:sp>
      <p:sp>
        <p:nvSpPr>
          <p:cNvPr id="63494" name="AutoShape 6"/>
          <p:cNvSpPr>
            <a:spLocks noChangeArrowheads="1"/>
          </p:cNvSpPr>
          <p:nvPr/>
        </p:nvSpPr>
        <p:spPr bwMode="gray">
          <a:xfrm>
            <a:off x="395288" y="3933825"/>
            <a:ext cx="512762" cy="5207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800" b="1">
                <a:sym typeface="Wingdings" pitchFamily="2" charset="2"/>
              </a:rPr>
              <a:t>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3" descr="Nebo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lum contrast="12000"/>
          </a:blip>
          <a:srcRect/>
          <a:stretch>
            <a:fillRect/>
          </a:stretch>
        </p:blipFill>
        <p:spPr>
          <a:xfrm>
            <a:off x="1042988" y="620713"/>
            <a:ext cx="6985000" cy="5327650"/>
          </a:xfrm>
          <a:noFill/>
        </p:spPr>
      </p:pic>
      <p:sp>
        <p:nvSpPr>
          <p:cNvPr id="36867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2484438" y="1052513"/>
            <a:ext cx="4033837" cy="4830762"/>
          </a:xfrm>
        </p:spPr>
        <p:txBody>
          <a:bodyPr/>
          <a:lstStyle/>
          <a:p>
            <a:pPr eaLnBrk="1" hangingPunct="1"/>
            <a:r>
              <a:rPr lang="ru-RU" sz="2800" b="1" u="sng" smtClean="0">
                <a:solidFill>
                  <a:schemeClr val="bg2"/>
                </a:solidFill>
              </a:rPr>
              <a:t>Однозначные исходы</a:t>
            </a:r>
            <a:r>
              <a:rPr lang="ru-RU" sz="2800" b="1" smtClean="0">
                <a:solidFill>
                  <a:schemeClr val="bg2"/>
                </a:solidFill>
              </a:rPr>
              <a:t> предполагают единственный результат того или иного события:</a:t>
            </a:r>
            <a:r>
              <a:rPr lang="ru-RU" sz="2800" smtClean="0"/>
              <a:t> смена дня и ночи, смена времени года и т.д</a:t>
            </a:r>
            <a:r>
              <a:rPr lang="ru-RU" sz="2800" b="1" smtClean="0"/>
              <a:t>.</a:t>
            </a:r>
            <a:r>
              <a:rPr lang="ru-RU" sz="280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8" name="AutoShape 6"/>
          <p:cNvSpPr>
            <a:spLocks noChangeArrowheads="1"/>
          </p:cNvSpPr>
          <p:nvPr/>
        </p:nvSpPr>
        <p:spPr bwMode="gray">
          <a:xfrm>
            <a:off x="179388" y="1700213"/>
            <a:ext cx="8785225" cy="2665412"/>
          </a:xfrm>
          <a:prstGeom prst="roundRect">
            <a:avLst>
              <a:gd name="adj" fmla="val 49106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 sz="2400"/>
          </a:p>
        </p:txBody>
      </p:sp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5400" smtClean="0"/>
              <a:t>РЕБУС</a:t>
            </a:r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2133600"/>
            <a:ext cx="7775575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9" name="Rectangle 7"/>
          <p:cNvSpPr>
            <a:spLocks noChangeArrowheads="1"/>
          </p:cNvSpPr>
          <p:nvPr/>
        </p:nvSpPr>
        <p:spPr bwMode="auto">
          <a:xfrm>
            <a:off x="539750" y="5373688"/>
            <a:ext cx="82296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71842" dir="2700000" algn="c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7200">
                <a:solidFill>
                  <a:schemeClr val="tx2"/>
                </a:solidFill>
                <a:latin typeface="Verdana" pitchFamily="34" charset="0"/>
              </a:rPr>
              <a:t>«СОБЫТИЕ»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4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4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800" decel="100000" fill="hold"/>
                                        <p:tgtEl>
                                          <p:spTgt spid="44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4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3" descr="00046158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lum contrast="-30000"/>
          </a:blip>
          <a:srcRect/>
          <a:stretch>
            <a:fillRect/>
          </a:stretch>
        </p:blipFill>
        <p:spPr>
          <a:xfrm>
            <a:off x="1116013" y="260350"/>
            <a:ext cx="7127875" cy="5810250"/>
          </a:xfrm>
        </p:spPr>
      </p:pic>
      <p:sp>
        <p:nvSpPr>
          <p:cNvPr id="37891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1258888" y="333375"/>
            <a:ext cx="6913562" cy="5975350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ru-RU" sz="2400" b="1" i="1" u="sng" dirty="0" smtClean="0">
                <a:solidFill>
                  <a:schemeClr val="bg2"/>
                </a:solidFill>
              </a:rPr>
              <a:t>Неоднозначные исходы</a:t>
            </a:r>
            <a:r>
              <a:rPr lang="ru-RU" sz="2400" b="1" dirty="0" smtClean="0">
                <a:solidFill>
                  <a:schemeClr val="bg2"/>
                </a:solidFill>
              </a:rPr>
              <a:t>  предполагают несколько различных результатов того или иного события:</a:t>
            </a:r>
            <a:r>
              <a:rPr lang="ru-RU" sz="2400" dirty="0" smtClean="0"/>
              <a:t>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endParaRPr lang="ru-RU" sz="2400" dirty="0" smtClean="0"/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endParaRPr lang="ru-RU" sz="2400" dirty="0" smtClean="0"/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endParaRPr lang="ru-RU" sz="2400" dirty="0" smtClean="0"/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endParaRPr lang="ru-RU" sz="2400" dirty="0" smtClean="0"/>
          </a:p>
          <a:p>
            <a:pPr marL="0" indent="0" eaLnBrk="1" hangingPunct="1">
              <a:lnSpc>
                <a:spcPct val="90000"/>
              </a:lnSpc>
            </a:pPr>
            <a:endParaRPr lang="ru-RU" sz="2400" dirty="0" smtClean="0"/>
          </a:p>
          <a:p>
            <a:pPr marL="0" indent="0" eaLnBrk="1" hangingPunct="1">
              <a:lnSpc>
                <a:spcPct val="90000"/>
              </a:lnSpc>
            </a:pPr>
            <a:endParaRPr lang="ru-RU" sz="2800" dirty="0" smtClean="0"/>
          </a:p>
          <a:p>
            <a:pPr marL="0" indent="0" eaLnBrk="1" hangingPunct="1">
              <a:lnSpc>
                <a:spcPct val="90000"/>
              </a:lnSpc>
            </a:pPr>
            <a:endParaRPr lang="ru-RU" sz="2800" dirty="0" smtClean="0"/>
          </a:p>
          <a:p>
            <a:pPr marL="0" indent="0" eaLnBrk="1" hangingPunct="1">
              <a:lnSpc>
                <a:spcPct val="90000"/>
              </a:lnSpc>
            </a:pPr>
            <a:endParaRPr lang="ru-RU" sz="2800" dirty="0" smtClean="0"/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ru-RU" sz="2400" dirty="0" smtClean="0"/>
              <a:t>при подбрасывании кубика выпадают разные грани; выигрыш в Спортлото; результаты спортивных игр.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body" idx="1"/>
          </p:nvPr>
        </p:nvSpPr>
        <p:spPr>
          <a:solidFill>
            <a:schemeClr val="accent1">
              <a:alpha val="18039"/>
            </a:schemeClr>
          </a:solidFill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2800" smtClean="0">
                <a:solidFill>
                  <a:schemeClr val="accent1"/>
                </a:solidFill>
              </a:rPr>
              <a:t>Запишите множество исходов для следующих испытаний.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2800" smtClean="0"/>
              <a:t>а) В урне четыре шара с номерами два, три, пять, восемь. Из урны наугад извлекают один шар.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2800" smtClean="0"/>
              <a:t>б) В копилке лежат три монеты достоинством в 1 рубль, 2 рубля и 5 рублей. Из копилки достают одну монету.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2800" smtClean="0"/>
              <a:t>в) В доме девять этажей. Лифт находится на первом этаже. Кто-то из жильцов дома вызывает лифт на свой этаж. Лифтовый диспетчер наблюдает, на каком этаже лифт остановится. </a:t>
            </a:r>
          </a:p>
        </p:txBody>
      </p:sp>
      <p:sp>
        <p:nvSpPr>
          <p:cNvPr id="66563" name="AutoShape 3"/>
          <p:cNvSpPr>
            <a:spLocks noChangeArrowheads="1"/>
          </p:cNvSpPr>
          <p:nvPr/>
        </p:nvSpPr>
        <p:spPr bwMode="gray">
          <a:xfrm>
            <a:off x="1979613" y="404813"/>
            <a:ext cx="5410200" cy="457200"/>
          </a:xfrm>
          <a:prstGeom prst="roundRect">
            <a:avLst>
              <a:gd name="adj" fmla="val 49106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400" b="1"/>
              <a:t>Задание 3</a:t>
            </a:r>
            <a:r>
              <a:rPr lang="ru-RU" sz="24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Основные элементы комбинаторики</a:t>
            </a:r>
            <a:endParaRPr lang="ru-RU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274638" indent="-258763">
              <a:lnSpc>
                <a:spcPct val="90000"/>
              </a:lnSpc>
              <a:buFont typeface="Wingdings" pitchFamily="2" charset="2"/>
              <a:buAutoNum type="arabicPeriod"/>
            </a:pPr>
            <a:endParaRPr lang="ru-RU" sz="1600" dirty="0" smtClean="0"/>
          </a:p>
          <a:p>
            <a:pPr marL="274638" indent="-258763">
              <a:lnSpc>
                <a:spcPct val="90000"/>
              </a:lnSpc>
              <a:buClr>
                <a:schemeClr val="tx1"/>
              </a:buClr>
              <a:buFont typeface="Wingdings" pitchFamily="2" charset="2"/>
              <a:buAutoNum type="arabicPeriod"/>
            </a:pPr>
            <a:r>
              <a:rPr lang="ru-RU" sz="1600" b="1" dirty="0" smtClean="0"/>
              <a:t>Размещение</a:t>
            </a:r>
            <a:r>
              <a:rPr lang="ru-RU" sz="1600" dirty="0" smtClean="0"/>
              <a:t> </a:t>
            </a:r>
          </a:p>
          <a:p>
            <a:pPr marL="274638" indent="-258763">
              <a:lnSpc>
                <a:spcPct val="90000"/>
              </a:lnSpc>
              <a:buClr>
                <a:schemeClr val="tx1"/>
              </a:buClr>
              <a:buFontTx/>
              <a:buNone/>
            </a:pPr>
            <a:endParaRPr lang="ru-RU" sz="1600" dirty="0" smtClean="0"/>
          </a:p>
          <a:p>
            <a:pPr marL="274638" indent="-258763">
              <a:lnSpc>
                <a:spcPct val="90000"/>
              </a:lnSpc>
              <a:buClr>
                <a:schemeClr val="tx1"/>
              </a:buClr>
              <a:buFontTx/>
              <a:buNone/>
            </a:pPr>
            <a:r>
              <a:rPr lang="ru-RU" sz="1600" dirty="0" smtClean="0"/>
              <a:t>Это любое </a:t>
            </a:r>
            <a:r>
              <a:rPr lang="ru-RU" sz="1600" u="sng" dirty="0" smtClean="0"/>
              <a:t>упорядоченное</a:t>
            </a:r>
            <a:r>
              <a:rPr lang="ru-RU" sz="1600" dirty="0" smtClean="0"/>
              <a:t> </a:t>
            </a:r>
            <a:r>
              <a:rPr lang="ru-RU" sz="1600" u="sng" dirty="0" smtClean="0"/>
              <a:t>подмножество</a:t>
            </a:r>
            <a:r>
              <a:rPr lang="ru-RU" sz="1600" dirty="0" smtClean="0"/>
              <a:t> </a:t>
            </a:r>
            <a:r>
              <a:rPr lang="en-US" sz="1600" dirty="0" smtClean="0"/>
              <a:t>m</a:t>
            </a:r>
            <a:r>
              <a:rPr lang="ru-RU" sz="1600" dirty="0" smtClean="0"/>
              <a:t> из элементов множества </a:t>
            </a:r>
            <a:r>
              <a:rPr lang="en-US" sz="1600" dirty="0" smtClean="0"/>
              <a:t>n</a:t>
            </a:r>
            <a:r>
              <a:rPr lang="ru-RU" sz="1600" dirty="0" smtClean="0"/>
              <a:t>.</a:t>
            </a:r>
            <a:r>
              <a:rPr lang="en-US" sz="1600" dirty="0" smtClean="0"/>
              <a:t> </a:t>
            </a:r>
            <a:endParaRPr lang="ru-RU" sz="1600" dirty="0" smtClean="0"/>
          </a:p>
          <a:p>
            <a:pPr marL="274638" indent="-258763">
              <a:lnSpc>
                <a:spcPct val="90000"/>
              </a:lnSpc>
              <a:buFont typeface="Wingdings" pitchFamily="2" charset="2"/>
              <a:buNone/>
            </a:pPr>
            <a:r>
              <a:rPr lang="ru-RU" sz="1600" dirty="0" smtClean="0"/>
              <a:t>    </a:t>
            </a:r>
            <a:r>
              <a:rPr lang="ru-RU" sz="1600" dirty="0" smtClean="0">
                <a:solidFill>
                  <a:srgbClr val="FF0000"/>
                </a:solidFill>
              </a:rPr>
              <a:t>(Порядок важен).</a:t>
            </a:r>
          </a:p>
          <a:p>
            <a:pPr marL="274638" indent="-258763">
              <a:lnSpc>
                <a:spcPct val="90000"/>
              </a:lnSpc>
              <a:buFont typeface="Wingdings" pitchFamily="2" charset="2"/>
              <a:buNone/>
            </a:pPr>
            <a:endParaRPr lang="ru-RU" sz="1600" b="1" dirty="0" smtClean="0"/>
          </a:p>
          <a:p>
            <a:pPr marL="274638" indent="-258763">
              <a:lnSpc>
                <a:spcPct val="90000"/>
              </a:lnSpc>
              <a:buFont typeface="Wingdings" pitchFamily="2" charset="2"/>
              <a:buNone/>
            </a:pPr>
            <a:r>
              <a:rPr lang="ru-RU" sz="1600" b="1" dirty="0" smtClean="0"/>
              <a:t>2. Перестановки</a:t>
            </a:r>
            <a:r>
              <a:rPr lang="ru-RU" sz="1600" dirty="0" smtClean="0"/>
              <a:t>       </a:t>
            </a:r>
          </a:p>
          <a:p>
            <a:pPr marL="274638" indent="-258763">
              <a:lnSpc>
                <a:spcPct val="900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ru-RU" sz="1600" dirty="0" smtClean="0"/>
              <a:t>    Если </a:t>
            </a:r>
            <a:r>
              <a:rPr lang="en-US" sz="1600" dirty="0" smtClean="0"/>
              <a:t>m</a:t>
            </a:r>
            <a:r>
              <a:rPr lang="ru-RU" sz="1600" dirty="0" smtClean="0"/>
              <a:t> = </a:t>
            </a:r>
            <a:r>
              <a:rPr lang="en-US" sz="1600" dirty="0" smtClean="0"/>
              <a:t>n</a:t>
            </a:r>
            <a:r>
              <a:rPr lang="ru-RU" sz="1600" dirty="0" smtClean="0"/>
              <a:t>, то эти размещения называются перестановками.</a:t>
            </a:r>
          </a:p>
          <a:p>
            <a:pPr marL="274638" indent="-258763">
              <a:lnSpc>
                <a:spcPct val="90000"/>
              </a:lnSpc>
              <a:buFont typeface="Wingdings" pitchFamily="2" charset="2"/>
              <a:buNone/>
            </a:pPr>
            <a:endParaRPr lang="ru-RU" sz="1600" dirty="0" smtClean="0"/>
          </a:p>
          <a:p>
            <a:pPr marL="274638" indent="-258763">
              <a:lnSpc>
                <a:spcPct val="90000"/>
              </a:lnSpc>
              <a:buClr>
                <a:schemeClr val="tx1"/>
              </a:buClr>
              <a:buFont typeface="Wingdings" pitchFamily="2" charset="2"/>
              <a:buAutoNum type="arabicPeriod" startAt="3"/>
            </a:pPr>
            <a:r>
              <a:rPr lang="ru-RU" sz="1600" b="1" dirty="0" smtClean="0"/>
              <a:t>Сочетания</a:t>
            </a:r>
            <a:r>
              <a:rPr lang="ru-RU" sz="1600" dirty="0" smtClean="0"/>
              <a:t>  </a:t>
            </a:r>
          </a:p>
          <a:p>
            <a:pPr marL="274638" indent="-258763">
              <a:lnSpc>
                <a:spcPct val="90000"/>
              </a:lnSpc>
              <a:buClr>
                <a:schemeClr val="tx1"/>
              </a:buClr>
              <a:buFont typeface="Wingdings" pitchFamily="2" charset="2"/>
              <a:buNone/>
            </a:pPr>
            <a:endParaRPr lang="ru-RU" sz="1600" dirty="0" smtClean="0"/>
          </a:p>
          <a:p>
            <a:pPr marL="274638" indent="-258763">
              <a:lnSpc>
                <a:spcPct val="90000"/>
              </a:lnSpc>
              <a:buFont typeface="Wingdings" pitchFamily="2" charset="2"/>
              <a:buNone/>
            </a:pPr>
            <a:r>
              <a:rPr lang="ru-RU" sz="1600" dirty="0" smtClean="0"/>
              <a:t>    Это </a:t>
            </a:r>
            <a:r>
              <a:rPr lang="ru-RU" sz="1600" u="sng" dirty="0" smtClean="0"/>
              <a:t>любое подмножество</a:t>
            </a:r>
            <a:r>
              <a:rPr lang="ru-RU" sz="1600" dirty="0" smtClean="0"/>
              <a:t> из </a:t>
            </a:r>
            <a:r>
              <a:rPr lang="en-US" sz="1600" dirty="0" smtClean="0"/>
              <a:t>m</a:t>
            </a:r>
            <a:r>
              <a:rPr lang="ru-RU" sz="1600" dirty="0" smtClean="0"/>
              <a:t> – элементов, которые принадлежат множеству, состоящему из </a:t>
            </a:r>
            <a:r>
              <a:rPr lang="en-US" sz="1600" dirty="0" smtClean="0"/>
              <a:t>n</a:t>
            </a:r>
            <a:r>
              <a:rPr lang="ru-RU" sz="1600" dirty="0" smtClean="0"/>
              <a:t> – различных элементов. </a:t>
            </a:r>
          </a:p>
          <a:p>
            <a:pPr marL="274638" indent="-258763">
              <a:lnSpc>
                <a:spcPct val="90000"/>
              </a:lnSpc>
              <a:buFont typeface="Wingdings" pitchFamily="2" charset="2"/>
              <a:buNone/>
            </a:pPr>
            <a:r>
              <a:rPr lang="ru-RU" sz="1600" dirty="0" smtClean="0"/>
              <a:t>    </a:t>
            </a:r>
            <a:r>
              <a:rPr lang="ru-RU" sz="1600" dirty="0" smtClean="0">
                <a:solidFill>
                  <a:srgbClr val="FF0000"/>
                </a:solidFill>
              </a:rPr>
              <a:t>(Порядок не важен).</a:t>
            </a:r>
          </a:p>
          <a:p>
            <a:pPr marL="274638" indent="-258763">
              <a:lnSpc>
                <a:spcPct val="90000"/>
              </a:lnSpc>
              <a:buFont typeface="Wingdings" pitchFamily="2" charset="2"/>
              <a:buNone/>
            </a:pPr>
            <a:r>
              <a:rPr lang="ru-RU" sz="1600" u="sng" dirty="0" smtClean="0"/>
              <a:t>Следствие</a:t>
            </a:r>
            <a:r>
              <a:rPr lang="ru-RU" sz="1600" dirty="0" smtClean="0"/>
              <a:t>. Число сочетаний из </a:t>
            </a:r>
            <a:r>
              <a:rPr lang="en-US" sz="1600" dirty="0" smtClean="0"/>
              <a:t>n</a:t>
            </a:r>
            <a:r>
              <a:rPr lang="ru-RU" sz="1600" dirty="0" smtClean="0"/>
              <a:t> элементов по </a:t>
            </a:r>
            <a:r>
              <a:rPr lang="en-US" sz="1600" dirty="0" smtClean="0"/>
              <a:t>n</a:t>
            </a:r>
            <a:r>
              <a:rPr lang="ru-RU" sz="1600" dirty="0" smtClean="0"/>
              <a:t> – </a:t>
            </a:r>
            <a:r>
              <a:rPr lang="en-US" sz="1600" dirty="0" smtClean="0"/>
              <a:t>m</a:t>
            </a:r>
            <a:r>
              <a:rPr lang="ru-RU" sz="1600" dirty="0" smtClean="0"/>
              <a:t> равно число </a:t>
            </a:r>
          </a:p>
          <a:p>
            <a:pPr marL="274638" indent="-258763">
              <a:lnSpc>
                <a:spcPct val="90000"/>
              </a:lnSpc>
              <a:buFont typeface="Wingdings" pitchFamily="2" charset="2"/>
              <a:buNone/>
            </a:pPr>
            <a:r>
              <a:rPr lang="ru-RU" sz="1600" dirty="0" smtClean="0"/>
              <a:t>сочетаний из </a:t>
            </a:r>
            <a:r>
              <a:rPr lang="en-US" sz="1600" dirty="0" smtClean="0"/>
              <a:t>n</a:t>
            </a:r>
            <a:r>
              <a:rPr lang="ru-RU" sz="1600" dirty="0" smtClean="0"/>
              <a:t> элементов по </a:t>
            </a:r>
            <a:r>
              <a:rPr lang="en-US" sz="1600" dirty="0" smtClean="0"/>
              <a:t>m</a:t>
            </a:r>
            <a:r>
              <a:rPr lang="ru-RU" sz="1600" dirty="0" smtClean="0"/>
              <a:t>, т.е. </a:t>
            </a:r>
          </a:p>
        </p:txBody>
      </p:sp>
      <p:graphicFrame>
        <p:nvGraphicFramePr>
          <p:cNvPr id="1026" name="Object 7" descr="Упаковочная бумага"/>
          <p:cNvGraphicFramePr>
            <a:graphicFrameLocks noChangeAspect="1"/>
          </p:cNvGraphicFramePr>
          <p:nvPr/>
        </p:nvGraphicFramePr>
        <p:xfrm>
          <a:off x="2325688" y="1428750"/>
          <a:ext cx="1565275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Формула" r:id="rId3" imgW="914400" imgH="419040" progId="Equation.3">
                  <p:embed/>
                </p:oleObj>
              </mc:Choice>
              <mc:Fallback>
                <p:oleObj name="Формула" r:id="rId3" imgW="914400" imgH="419040" progId="Equation.3">
                  <p:embed/>
                  <p:pic>
                    <p:nvPicPr>
                      <p:cNvPr id="0" name="Object 7" descr="Упаковочная бумага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5688" y="1428750"/>
                        <a:ext cx="1565275" cy="717550"/>
                      </a:xfrm>
                      <a:prstGeom prst="rect">
                        <a:avLst/>
                      </a:prstGeom>
                      <a:blipFill dpi="0" rotWithShape="0">
                        <a:blip r:embed="rId5"/>
                        <a:srcRect/>
                        <a:tile tx="0" ty="0" sx="100000" sy="100000" flip="none" algn="tl"/>
                      </a:blip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8" descr="Упаковочная бумага"/>
          <p:cNvGraphicFramePr>
            <a:graphicFrameLocks noChangeAspect="1"/>
          </p:cNvGraphicFramePr>
          <p:nvPr/>
        </p:nvGraphicFramePr>
        <p:xfrm>
          <a:off x="2357438" y="2571750"/>
          <a:ext cx="13335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Формула" r:id="rId6" imgW="444240" imgH="228600" progId="Equation.3">
                  <p:embed/>
                </p:oleObj>
              </mc:Choice>
              <mc:Fallback>
                <p:oleObj name="Формула" r:id="rId6" imgW="444240" imgH="228600" progId="Equation.3">
                  <p:embed/>
                  <p:pic>
                    <p:nvPicPr>
                      <p:cNvPr id="0" name="Object 8" descr="Упаковочная бумага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7438" y="2571750"/>
                        <a:ext cx="1333500" cy="685800"/>
                      </a:xfrm>
                      <a:prstGeom prst="rect">
                        <a:avLst/>
                      </a:prstGeom>
                      <a:blipFill dpi="0" rotWithShape="0">
                        <a:blip r:embed="rId5"/>
                        <a:srcRect/>
                        <a:tile tx="0" ty="0" sx="100000" sy="100000" flip="none" algn="tl"/>
                      </a:blip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8" name="Object 9" descr="Газетная бумага"/>
          <p:cNvGraphicFramePr>
            <a:graphicFrameLocks noChangeAspect="1"/>
          </p:cNvGraphicFramePr>
          <p:nvPr/>
        </p:nvGraphicFramePr>
        <p:xfrm>
          <a:off x="2000250" y="3571875"/>
          <a:ext cx="1857375" cy="747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Формула" r:id="rId8" imgW="1041120" imgH="419040" progId="Equation.3">
                  <p:embed/>
                </p:oleObj>
              </mc:Choice>
              <mc:Fallback>
                <p:oleObj name="Формула" r:id="rId8" imgW="1041120" imgH="419040" progId="Equation.3">
                  <p:embed/>
                  <p:pic>
                    <p:nvPicPr>
                      <p:cNvPr id="0" name="Object 9" descr="Газетная бумага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0250" y="3571875"/>
                        <a:ext cx="1857375" cy="747713"/>
                      </a:xfrm>
                      <a:prstGeom prst="rect">
                        <a:avLst/>
                      </a:prstGeom>
                      <a:blipFill dpi="0" rotWithShape="0">
                        <a:blip r:embed="rId10"/>
                        <a:srcRect/>
                        <a:tile tx="0" ty="0" sx="100000" sy="100000" flip="none" algn="tl"/>
                      </a:blip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9" name="Object 10" descr="Упаковочная бумага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9182824"/>
              </p:ext>
            </p:extLst>
          </p:nvPr>
        </p:nvGraphicFramePr>
        <p:xfrm>
          <a:off x="4860032" y="5445224"/>
          <a:ext cx="1827213" cy="64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Формула" r:id="rId11" imgW="685800" imgH="241200" progId="Equation.3">
                  <p:embed/>
                </p:oleObj>
              </mc:Choice>
              <mc:Fallback>
                <p:oleObj name="Формула" r:id="rId11" imgW="685800" imgH="241200" progId="Equation.3">
                  <p:embed/>
                  <p:pic>
                    <p:nvPicPr>
                      <p:cNvPr id="0" name="Object 10" descr="Упаковочная бумага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032" y="5445224"/>
                        <a:ext cx="1827213" cy="642937"/>
                      </a:xfrm>
                      <a:prstGeom prst="rect">
                        <a:avLst/>
                      </a:prstGeom>
                      <a:blipFill dpi="0" rotWithShape="0">
                        <a:blip r:embed="rId5"/>
                        <a:srcRect/>
                        <a:tile tx="0" ty="0" sx="100000" sy="100000" flip="none" algn="tl"/>
                      </a:blip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kumimoji="1" lang="ru-RU" b="1" dirty="0" smtClean="0"/>
              <a:t>Основные элементы комбинаторики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defRPr/>
            </a:pPr>
            <a:r>
              <a:rPr lang="ru-RU" sz="2000" b="1" i="1" dirty="0" smtClean="0"/>
              <a:t>Задача.1.</a:t>
            </a:r>
            <a:r>
              <a:rPr lang="ru-RU" sz="2000" dirty="0" smtClean="0"/>
              <a:t> </a:t>
            </a:r>
          </a:p>
          <a:p>
            <a:pPr marL="457200" indent="-457200">
              <a:defRPr/>
            </a:pPr>
            <a:r>
              <a:rPr lang="ru-RU" sz="2000" dirty="0" smtClean="0"/>
              <a:t>Сколько можно записать четырехзначных чисел, </a:t>
            </a:r>
          </a:p>
          <a:p>
            <a:pPr marL="457200" indent="-457200">
              <a:defRPr/>
            </a:pPr>
            <a:r>
              <a:rPr lang="ru-RU" sz="2000" dirty="0" smtClean="0"/>
              <a:t>используя без повторения все 10 цифр?</a:t>
            </a:r>
          </a:p>
          <a:p>
            <a:pPr marL="457200" indent="-457200">
              <a:defRPr/>
            </a:pPr>
            <a:endParaRPr lang="ru-RU" sz="2000" i="1" dirty="0" smtClean="0"/>
          </a:p>
          <a:p>
            <a:pPr marL="457200" indent="-457200">
              <a:defRPr/>
            </a:pPr>
            <a:r>
              <a:rPr lang="ru-RU" sz="2000" b="1" i="1" dirty="0" smtClean="0"/>
              <a:t>Решение:</a:t>
            </a:r>
          </a:p>
          <a:p>
            <a:pPr marL="457200" indent="-457200">
              <a:defRPr/>
            </a:pPr>
            <a:endParaRPr lang="ru-RU" sz="2000" dirty="0" smtClean="0"/>
          </a:p>
          <a:p>
            <a:pPr marL="355600" indent="-355600">
              <a:buFontTx/>
              <a:buNone/>
              <a:defRPr/>
            </a:pPr>
            <a:r>
              <a:rPr lang="ru-RU" sz="2000" dirty="0" smtClean="0"/>
              <a:t>        1)                     .</a:t>
            </a:r>
          </a:p>
          <a:p>
            <a:pPr marL="457200" indent="-457200">
              <a:defRPr/>
            </a:pPr>
            <a:endParaRPr lang="ru-RU" sz="2000" dirty="0" smtClean="0"/>
          </a:p>
          <a:p>
            <a:pPr marL="457200" indent="-457200">
              <a:defRPr/>
            </a:pPr>
            <a:r>
              <a:rPr lang="ru-RU" sz="2000" dirty="0" smtClean="0"/>
              <a:t>2) Т.к. есть среди чисел 0, который не может стоять впереди, поэтому надо еще найти:                     </a:t>
            </a:r>
          </a:p>
          <a:p>
            <a:pPr marL="457200" indent="-457200">
              <a:defRPr/>
            </a:pPr>
            <a:endParaRPr lang="ru-RU" sz="2000" dirty="0" smtClean="0"/>
          </a:p>
          <a:p>
            <a:pPr marL="457200" indent="-457200">
              <a:defRPr/>
            </a:pPr>
            <a:r>
              <a:rPr lang="ru-RU" sz="2000" dirty="0" smtClean="0"/>
              <a:t>3)                                                       .</a:t>
            </a:r>
          </a:p>
          <a:p>
            <a:pPr>
              <a:defRPr/>
            </a:pPr>
            <a:endParaRPr lang="ru-RU" sz="2000" dirty="0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1357313" y="3143250"/>
          <a:ext cx="2357437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Формула" r:id="rId3" imgW="1028520" imgH="393480" progId="Equation.3">
                  <p:embed/>
                </p:oleObj>
              </mc:Choice>
              <mc:Fallback>
                <p:oleObj name="Формула" r:id="rId3" imgW="1028520" imgH="3934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7313" y="3143250"/>
                        <a:ext cx="2357437" cy="901700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179638" y="2967038"/>
            <a:ext cx="184150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4286248" y="4714884"/>
          <a:ext cx="1841500" cy="839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Формула" r:id="rId5" imgW="863280" imgH="393480" progId="Equation.3">
                  <p:embed/>
                </p:oleObj>
              </mc:Choice>
              <mc:Fallback>
                <p:oleObj name="Формула" r:id="rId5" imgW="863280" imgH="3934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6248" y="4714884"/>
                        <a:ext cx="1841500" cy="839787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2000232" y="5715016"/>
          <a:ext cx="4638675" cy="620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Формула" r:id="rId7" imgW="1803240" imgH="241200" progId="Equation.3">
                  <p:embed/>
                </p:oleObj>
              </mc:Choice>
              <mc:Fallback>
                <p:oleObj name="Формула" r:id="rId7" imgW="1803240" imgH="2412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0232" y="5715016"/>
                        <a:ext cx="4638675" cy="620712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1"/>
          <p:cNvSpPr txBox="1">
            <a:spLocks noChangeArrowheads="1"/>
          </p:cNvSpPr>
          <p:nvPr/>
        </p:nvSpPr>
        <p:spPr bwMode="auto">
          <a:xfrm>
            <a:off x="357188" y="642938"/>
            <a:ext cx="8429654" cy="341632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457200" indent="-457200" algn="just"/>
            <a:r>
              <a:rPr lang="ru-RU" sz="2400" b="1" i="1" dirty="0"/>
              <a:t>Задача.2.</a:t>
            </a:r>
            <a:r>
              <a:rPr lang="ru-RU" sz="2400" dirty="0"/>
              <a:t> </a:t>
            </a:r>
          </a:p>
          <a:p>
            <a:pPr marL="457200" indent="-457200" algn="just"/>
            <a:r>
              <a:rPr lang="ru-RU" sz="2400" dirty="0"/>
              <a:t>Пусть имеется множество, содержащие 4 буквы: </a:t>
            </a:r>
          </a:p>
          <a:p>
            <a:pPr marL="457200" indent="-457200" algn="just"/>
            <a:r>
              <a:rPr lang="ru-RU" sz="2400" dirty="0"/>
              <a:t>{А,В,С,Д}. Записать все возможные сочетания из </a:t>
            </a:r>
          </a:p>
          <a:p>
            <a:pPr marL="457200" indent="-457200" algn="just"/>
            <a:r>
              <a:rPr lang="ru-RU" sz="2400" dirty="0"/>
              <a:t>указанных букв по три. </a:t>
            </a:r>
          </a:p>
          <a:p>
            <a:pPr marL="457200" indent="-457200" algn="just"/>
            <a:endParaRPr lang="ru-RU" sz="2400" i="1" dirty="0"/>
          </a:p>
          <a:p>
            <a:pPr marL="457200" indent="-457200" algn="just"/>
            <a:r>
              <a:rPr lang="ru-RU" sz="2400" b="1" i="1" dirty="0"/>
              <a:t>Решение: </a:t>
            </a:r>
          </a:p>
          <a:p>
            <a:pPr marL="457200" indent="-457200" algn="just"/>
            <a:r>
              <a:rPr lang="ru-RU" sz="2400" dirty="0"/>
              <a:t>Здесь в число сочетаний не включены, например АВС, </a:t>
            </a:r>
          </a:p>
          <a:p>
            <a:pPr marL="457200" indent="-457200" algn="just"/>
            <a:r>
              <a:rPr lang="ru-RU" sz="2400" dirty="0"/>
              <a:t>ВСА, т.к. у нас уже есть АВС, потому что порядок </a:t>
            </a:r>
          </a:p>
          <a:p>
            <a:pPr marL="457200" indent="-457200" algn="just"/>
            <a:r>
              <a:rPr lang="ru-RU" sz="2400" dirty="0"/>
              <a:t>элементов в сочетании не учитываются.</a:t>
            </a:r>
          </a:p>
        </p:txBody>
      </p:sp>
      <p:graphicFrame>
        <p:nvGraphicFramePr>
          <p:cNvPr id="152596" name="Object 20"/>
          <p:cNvGraphicFramePr>
            <a:graphicFrameLocks noChangeAspect="1"/>
          </p:cNvGraphicFramePr>
          <p:nvPr/>
        </p:nvGraphicFramePr>
        <p:xfrm>
          <a:off x="2214546" y="4572008"/>
          <a:ext cx="4233862" cy="1500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r:id="rId3" imgW="1206500" imgH="431800" progId="Equation.3">
                  <p:embed/>
                </p:oleObj>
              </mc:Choice>
              <mc:Fallback>
                <p:oleObj r:id="rId3" imgW="1206500" imgH="43180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4546" y="4572008"/>
                        <a:ext cx="4233862" cy="1500188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2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1"/>
          <p:cNvSpPr txBox="1">
            <a:spLocks noChangeArrowheads="1"/>
          </p:cNvSpPr>
          <p:nvPr/>
        </p:nvSpPr>
        <p:spPr bwMode="auto">
          <a:xfrm>
            <a:off x="642938" y="642938"/>
            <a:ext cx="7921625" cy="36925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ru-RU" b="1" i="1"/>
              <a:t>Задача.3.</a:t>
            </a:r>
            <a:r>
              <a:rPr lang="ru-RU"/>
              <a:t> </a:t>
            </a:r>
          </a:p>
          <a:p>
            <a:pPr algn="just"/>
            <a:r>
              <a:rPr lang="ru-RU"/>
              <a:t>Сколькими способами можно расставить 9 различных книг</a:t>
            </a:r>
          </a:p>
          <a:p>
            <a:pPr algn="just"/>
            <a:r>
              <a:rPr lang="ru-RU"/>
              <a:t>на полке, чтобы определенные 4 книги стояли рядом?</a:t>
            </a:r>
          </a:p>
          <a:p>
            <a:pPr algn="just"/>
            <a:endParaRPr lang="ru-RU" i="1"/>
          </a:p>
          <a:p>
            <a:r>
              <a:rPr lang="ru-RU" b="1" i="1"/>
              <a:t>Решение:</a:t>
            </a:r>
            <a:r>
              <a:rPr lang="ru-RU" i="1"/>
              <a:t> </a:t>
            </a:r>
          </a:p>
          <a:p>
            <a:r>
              <a:rPr lang="ru-RU"/>
              <a:t>Если обозначить 4 определенные книги как одно целое, то получается 6 книг, которые можно переставлять  </a:t>
            </a:r>
          </a:p>
          <a:p>
            <a:r>
              <a:rPr lang="ru-RU"/>
              <a:t>		                             	Способами.</a:t>
            </a:r>
          </a:p>
          <a:p>
            <a:endParaRPr lang="ru-RU"/>
          </a:p>
          <a:p>
            <a:r>
              <a:rPr lang="ru-RU"/>
              <a:t>4 определенные книги можно переставлять</a:t>
            </a:r>
          </a:p>
          <a:p>
            <a:endParaRPr lang="ru-RU"/>
          </a:p>
          <a:p>
            <a:r>
              <a:rPr lang="ru-RU"/>
              <a:t>					способами. </a:t>
            </a:r>
          </a:p>
          <a:p>
            <a:r>
              <a:rPr lang="ru-RU"/>
              <a:t>Тогда всего перестановок по правилу умножения будет </a:t>
            </a:r>
          </a:p>
        </p:txBody>
      </p:sp>
      <p:graphicFrame>
        <p:nvGraphicFramePr>
          <p:cNvPr id="4098" name="Object 2" descr="Пергамент"/>
          <p:cNvGraphicFramePr>
            <a:graphicFrameLocks noChangeAspect="1"/>
          </p:cNvGraphicFramePr>
          <p:nvPr/>
        </p:nvGraphicFramePr>
        <p:xfrm>
          <a:off x="785813" y="2571750"/>
          <a:ext cx="45720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Формула" r:id="rId3" imgW="1892160" imgH="228600" progId="Equation.3">
                  <p:embed/>
                </p:oleObj>
              </mc:Choice>
              <mc:Fallback>
                <p:oleObj name="Формула" r:id="rId3" imgW="1892160" imgH="228600" progId="Equation.3">
                  <p:embed/>
                  <p:pic>
                    <p:nvPicPr>
                      <p:cNvPr id="0" name="Object 2" descr="Пергамент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813" y="2571750"/>
                        <a:ext cx="4572000" cy="552450"/>
                      </a:xfrm>
                      <a:prstGeom prst="rect">
                        <a:avLst/>
                      </a:prstGeom>
                      <a:blipFill dpi="0" rotWithShape="0">
                        <a:blip r:embed="rId5"/>
                        <a:srcRect/>
                        <a:tile tx="0" ty="0" sx="100000" sy="100000" flip="none" algn="tl"/>
                      </a:blip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9" name="Object 3" descr="Пергамент"/>
          <p:cNvGraphicFramePr>
            <a:graphicFrameLocks noChangeAspect="1"/>
          </p:cNvGraphicFramePr>
          <p:nvPr/>
        </p:nvGraphicFramePr>
        <p:xfrm>
          <a:off x="785813" y="3500438"/>
          <a:ext cx="3441700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Формула" r:id="rId6" imgW="1485720" imgH="215640" progId="Equation.3">
                  <p:embed/>
                </p:oleObj>
              </mc:Choice>
              <mc:Fallback>
                <p:oleObj name="Формула" r:id="rId6" imgW="1485720" imgH="215640" progId="Equation.3">
                  <p:embed/>
                  <p:pic>
                    <p:nvPicPr>
                      <p:cNvPr id="0" name="Object 3" descr="Пергамент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813" y="3500438"/>
                        <a:ext cx="3441700" cy="500062"/>
                      </a:xfrm>
                      <a:prstGeom prst="rect">
                        <a:avLst/>
                      </a:prstGeom>
                      <a:blipFill dpi="0" rotWithShape="0">
                        <a:blip r:embed="rId5"/>
                        <a:srcRect/>
                        <a:tile tx="0" ty="0" sx="100000" sy="100000" flip="none" algn="tl"/>
                      </a:blip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0" name="Object 4" descr="Пергамент"/>
          <p:cNvGraphicFramePr>
            <a:graphicFrameLocks noChangeAspect="1"/>
          </p:cNvGraphicFramePr>
          <p:nvPr/>
        </p:nvGraphicFramePr>
        <p:xfrm>
          <a:off x="1214438" y="4572000"/>
          <a:ext cx="4429125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Формула" r:id="rId8" imgW="1612800" imgH="228600" progId="Equation.3">
                  <p:embed/>
                </p:oleObj>
              </mc:Choice>
              <mc:Fallback>
                <p:oleObj name="Формула" r:id="rId8" imgW="1612800" imgH="228600" progId="Equation.3">
                  <p:embed/>
                  <p:pic>
                    <p:nvPicPr>
                      <p:cNvPr id="0" name="Object 4" descr="Пергамент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4438" y="4572000"/>
                        <a:ext cx="4429125" cy="627063"/>
                      </a:xfrm>
                      <a:prstGeom prst="rect">
                        <a:avLst/>
                      </a:prstGeom>
                      <a:blipFill dpi="0" rotWithShape="0">
                        <a:blip r:embed="rId5"/>
                        <a:srcRect/>
                        <a:tile tx="0" ty="0" sx="100000" sy="100000" flip="none" algn="tl"/>
                      </a:blip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714375" y="428625"/>
            <a:ext cx="7772400" cy="642938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ru-RU" sz="4000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Ошибка Даламбера.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635375" y="1484313"/>
            <a:ext cx="4822825" cy="4916487"/>
          </a:xfrm>
          <a:prstGeom prst="rect">
            <a:avLst/>
          </a:prstGeom>
        </p:spPr>
        <p:txBody>
          <a:bodyPr/>
          <a:lstStyle/>
          <a:p>
            <a:pPr marL="609600" indent="-609600" eaLnBrk="0" hangingPunct="0">
              <a:spcBef>
                <a:spcPct val="20000"/>
              </a:spcBef>
              <a:buClr>
                <a:schemeClr val="accent2"/>
              </a:buClr>
              <a:defRPr/>
            </a:pPr>
            <a:r>
              <a:rPr lang="ru-RU" sz="3200" kern="0">
                <a:solidFill>
                  <a:srgbClr val="2C65A4"/>
                </a:solidFill>
                <a:latin typeface="+mn-lt"/>
              </a:rPr>
              <a:t>      </a:t>
            </a:r>
            <a:r>
              <a:rPr lang="ru-RU" sz="2800" kern="0">
                <a:latin typeface="+mn-lt"/>
              </a:rPr>
              <a:t>Великий французский философ и математик Даламбер вошел в историю теории вероятностей со своей знаменитой ошибкой, суть которой в том, что он неверно определил равновозможность исходов в опыте всего с двумя монетами!</a:t>
            </a:r>
            <a:endParaRPr lang="ru-RU" sz="2800" kern="0" dirty="0">
              <a:latin typeface="+mn-lt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900113" y="5229225"/>
            <a:ext cx="3254375" cy="11874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pPr algn="ctr"/>
            <a:r>
              <a:rPr lang="en-US" b="1">
                <a:solidFill>
                  <a:srgbClr val="357AC5"/>
                </a:solidFill>
              </a:rPr>
              <a:t>Жан Лерон Даламбер </a:t>
            </a:r>
          </a:p>
          <a:p>
            <a:pPr algn="ctr"/>
            <a:r>
              <a:rPr lang="en-US">
                <a:solidFill>
                  <a:srgbClr val="357AC5"/>
                </a:solidFill>
              </a:rPr>
              <a:t>(1717 -1783)</a:t>
            </a:r>
          </a:p>
          <a:p>
            <a:pPr algn="ctr"/>
            <a:endParaRPr lang="en-US">
              <a:solidFill>
                <a:srgbClr val="357AC5"/>
              </a:solidFill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2060575"/>
            <a:ext cx="2344737" cy="3024188"/>
          </a:xfrm>
          <a:prstGeom prst="rect">
            <a:avLst/>
          </a:prstGeom>
          <a:noFill/>
          <a:ln w="76200" cmpd="tri">
            <a:solidFill>
              <a:schemeClr val="bg2"/>
            </a:solidFill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4213" y="692150"/>
            <a:ext cx="7772400" cy="642938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ru-RU" sz="4000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Ошибка Даламбера.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84213" y="1268413"/>
            <a:ext cx="7772400" cy="1150937"/>
          </a:xfrm>
          <a:prstGeom prst="rect">
            <a:avLst/>
          </a:prstGeom>
        </p:spPr>
        <p:txBody>
          <a:bodyPr/>
          <a:lstStyle/>
          <a:p>
            <a:pPr marL="274638" eaLnBrk="0" hangingPunct="0">
              <a:spcBef>
                <a:spcPct val="20000"/>
              </a:spcBef>
              <a:buClr>
                <a:schemeClr val="accent2"/>
              </a:buClr>
              <a:defRPr/>
            </a:pPr>
            <a:r>
              <a:rPr lang="ru-RU" sz="2400" b="1" u="sng" kern="0" dirty="0">
                <a:solidFill>
                  <a:srgbClr val="FFFF00"/>
                </a:solidFill>
                <a:latin typeface="+mn-lt"/>
              </a:rPr>
              <a:t>Опыт.</a:t>
            </a:r>
            <a:r>
              <a:rPr lang="ru-RU" sz="2400" kern="0" dirty="0">
                <a:solidFill>
                  <a:srgbClr val="FFFF00"/>
                </a:solidFill>
                <a:latin typeface="+mn-lt"/>
              </a:rPr>
              <a:t> Подбрасываем две одинаковые монеты. Какова вероятность того, что они упадут на одну и ту же сторону?</a:t>
            </a:r>
          </a:p>
          <a:p>
            <a:pPr marL="274638" eaLnBrk="0" hangingPunct="0">
              <a:spcBef>
                <a:spcPct val="20000"/>
              </a:spcBef>
              <a:buClr>
                <a:schemeClr val="accent2"/>
              </a:buClr>
              <a:defRPr/>
            </a:pPr>
            <a:endParaRPr lang="ru-RU" sz="2400" kern="0" dirty="0">
              <a:latin typeface="+mn-lt"/>
            </a:endParaRPr>
          </a:p>
          <a:p>
            <a:pPr marL="274638" eaLnBrk="0" hangingPunct="0">
              <a:spcBef>
                <a:spcPct val="20000"/>
              </a:spcBef>
              <a:buClr>
                <a:schemeClr val="accent2"/>
              </a:buClr>
              <a:defRPr/>
            </a:pPr>
            <a:endParaRPr lang="ru-RU" sz="2400" kern="0" dirty="0">
              <a:latin typeface="+mn-lt"/>
            </a:endParaRPr>
          </a:p>
          <a:p>
            <a:pPr marL="274638" eaLnBrk="0" hangingPunct="0">
              <a:spcBef>
                <a:spcPct val="20000"/>
              </a:spcBef>
              <a:buClr>
                <a:schemeClr val="accent2"/>
              </a:buClr>
              <a:defRPr/>
            </a:pPr>
            <a:endParaRPr lang="ru-RU" sz="2400" kern="0" dirty="0">
              <a:solidFill>
                <a:srgbClr val="2C65A4"/>
              </a:solidFill>
              <a:latin typeface="+mn-lt"/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900113" y="2420938"/>
            <a:ext cx="3455987" cy="39084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269875" indent="-269875"/>
            <a:r>
              <a:rPr lang="ru-RU" sz="2000" b="1" u="sng" dirty="0">
                <a:solidFill>
                  <a:srgbClr val="FFFF00"/>
                </a:solidFill>
              </a:rPr>
              <a:t>Решение Даламбера: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</a:p>
          <a:p>
            <a:pPr marL="269875" indent="-269875"/>
            <a:r>
              <a:rPr lang="ru-RU" b="1" dirty="0"/>
              <a:t>Опыт имеет три</a:t>
            </a:r>
            <a:endParaRPr lang="en-US" b="1" dirty="0"/>
          </a:p>
          <a:p>
            <a:pPr marL="269875" indent="-269875"/>
            <a:r>
              <a:rPr lang="ru-RU" b="1" dirty="0"/>
              <a:t>равновозможных исхода:</a:t>
            </a:r>
          </a:p>
          <a:p>
            <a:pPr marL="269875" indent="-269875"/>
            <a:r>
              <a:rPr lang="ru-RU" dirty="0"/>
              <a:t>1) обе монеты упадут на «орла»;</a:t>
            </a:r>
          </a:p>
          <a:p>
            <a:pPr marL="269875" indent="-269875"/>
            <a:r>
              <a:rPr lang="ru-RU" dirty="0"/>
              <a:t>2) обе монеты упадут на «решку»;</a:t>
            </a:r>
          </a:p>
          <a:p>
            <a:pPr marL="269875" indent="-269875"/>
            <a:r>
              <a:rPr lang="ru-RU" dirty="0"/>
              <a:t>3) одна из монет упадет на «орла», другая на  «решку».</a:t>
            </a:r>
          </a:p>
          <a:p>
            <a:pPr marL="269875" indent="-269875"/>
            <a:r>
              <a:rPr lang="ru-RU" b="1" dirty="0"/>
              <a:t>Из них благоприятными </a:t>
            </a:r>
            <a:endParaRPr lang="en-US" b="1" dirty="0"/>
          </a:p>
          <a:p>
            <a:pPr marL="269875" indent="-269875"/>
            <a:r>
              <a:rPr lang="ru-RU" b="1" dirty="0"/>
              <a:t>будут два исхода.</a:t>
            </a:r>
          </a:p>
          <a:p>
            <a:pPr marL="269875" indent="-269875">
              <a:spcBef>
                <a:spcPct val="50000"/>
              </a:spcBef>
            </a:pPr>
            <a:endParaRPr lang="ru-RU" sz="2000" dirty="0"/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4643438" y="2420938"/>
            <a:ext cx="3744912" cy="39084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269875" indent="-269875"/>
            <a:r>
              <a:rPr lang="ru-RU" sz="2000" b="1" u="sng" dirty="0">
                <a:solidFill>
                  <a:srgbClr val="FFFF00"/>
                </a:solidFill>
              </a:rPr>
              <a:t>Правильное решение: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</a:p>
          <a:p>
            <a:pPr marL="269875" indent="-269875"/>
            <a:r>
              <a:rPr lang="ru-RU" b="1" dirty="0"/>
              <a:t>Опыт имеет четыре</a:t>
            </a:r>
            <a:endParaRPr lang="en-US" b="1" dirty="0"/>
          </a:p>
          <a:p>
            <a:pPr marL="269875" indent="-269875"/>
            <a:r>
              <a:rPr lang="ru-RU" b="1" dirty="0"/>
              <a:t> равновозможных исхода:</a:t>
            </a:r>
          </a:p>
          <a:p>
            <a:pPr marL="269875" indent="-269875"/>
            <a:r>
              <a:rPr lang="ru-RU" dirty="0"/>
              <a:t>1) обе монеты упадут на «орла»;</a:t>
            </a:r>
          </a:p>
          <a:p>
            <a:pPr marL="269875" indent="-269875"/>
            <a:r>
              <a:rPr lang="ru-RU" dirty="0"/>
              <a:t>2) обе монеты упадут на «решку»;</a:t>
            </a:r>
          </a:p>
          <a:p>
            <a:pPr marL="269875" indent="-269875"/>
            <a:r>
              <a:rPr lang="ru-RU" dirty="0"/>
              <a:t>3) первая монета упадет на «орла», вторая на «решку»;</a:t>
            </a:r>
          </a:p>
          <a:p>
            <a:pPr marL="269875" indent="-269875"/>
            <a:r>
              <a:rPr lang="ru-RU" dirty="0"/>
              <a:t>4) первая монета упадет на «решку», вторая на «орла».</a:t>
            </a:r>
          </a:p>
          <a:p>
            <a:pPr marL="269875" indent="-269875"/>
            <a:r>
              <a:rPr lang="ru-RU" b="1" dirty="0"/>
              <a:t>Из них благоприятными будут</a:t>
            </a:r>
            <a:endParaRPr lang="en-US" b="1" dirty="0"/>
          </a:p>
          <a:p>
            <a:pPr marL="269875" indent="-269875"/>
            <a:r>
              <a:rPr lang="ru-RU" b="1" dirty="0"/>
              <a:t> два исхода.</a:t>
            </a:r>
          </a:p>
          <a:p>
            <a:pPr marL="269875" indent="-269875">
              <a:spcBef>
                <a:spcPct val="50000"/>
              </a:spcBef>
            </a:pPr>
            <a:endParaRPr lang="ru-RU" sz="2000" b="1" dirty="0"/>
          </a:p>
        </p:txBody>
      </p:sp>
      <p:graphicFrame>
        <p:nvGraphicFramePr>
          <p:cNvPr id="6" name="Object 11"/>
          <p:cNvGraphicFramePr>
            <a:graphicFrameLocks noChangeAspect="1"/>
          </p:cNvGraphicFramePr>
          <p:nvPr/>
        </p:nvGraphicFramePr>
        <p:xfrm>
          <a:off x="1000125" y="5857875"/>
          <a:ext cx="3214688" cy="744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r:id="rId3" imgW="1688367" imgH="393529" progId="Equation.3">
                  <p:embed/>
                </p:oleObj>
              </mc:Choice>
              <mc:Fallback>
                <p:oleObj r:id="rId3" imgW="1688367" imgH="393529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36000" contrast="7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0125" y="5857875"/>
                        <a:ext cx="3214688" cy="744538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3"/>
          <p:cNvGraphicFramePr>
            <a:graphicFrameLocks noChangeAspect="1"/>
          </p:cNvGraphicFramePr>
          <p:nvPr/>
        </p:nvGraphicFramePr>
        <p:xfrm>
          <a:off x="4716463" y="6021388"/>
          <a:ext cx="3311525" cy="66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r:id="rId5" imgW="1955800" imgH="393700" progId="Equation.3">
                  <p:embed/>
                </p:oleObj>
              </mc:Choice>
              <mc:Fallback>
                <p:oleObj r:id="rId5" imgW="1955800" imgH="3937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463" y="6021388"/>
                        <a:ext cx="3311525" cy="661987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785813" y="357188"/>
            <a:ext cx="7345362" cy="5111750"/>
          </a:xfrm>
          <a:prstGeom prst="rect">
            <a:avLst/>
          </a:prstGeom>
        </p:spPr>
        <p:txBody>
          <a:bodyPr/>
          <a:lstStyle/>
          <a:p>
            <a:pPr marL="342900" indent="22225" eaLnBrk="0" hangingPunct="0">
              <a:spcBef>
                <a:spcPct val="20000"/>
              </a:spcBef>
              <a:buClr>
                <a:schemeClr val="accent2"/>
              </a:buClr>
              <a:defRPr/>
            </a:pPr>
            <a:r>
              <a:rPr lang="ru-RU" sz="2400" b="1" kern="0" dirty="0">
                <a:solidFill>
                  <a:srgbClr val="FFFF00"/>
                </a:solidFill>
                <a:latin typeface="+mn-lt"/>
              </a:rPr>
              <a:t>Опыт «Выбор перчаток».</a:t>
            </a:r>
            <a:r>
              <a:rPr lang="ru-RU" sz="2400" b="1" i="1" kern="0" dirty="0">
                <a:solidFill>
                  <a:srgbClr val="FFFF00"/>
                </a:solidFill>
                <a:latin typeface="+mn-lt"/>
              </a:rPr>
              <a:t> </a:t>
            </a:r>
            <a:r>
              <a:rPr lang="ru-RU" sz="2400" kern="0" dirty="0">
                <a:latin typeface="+mn-lt"/>
              </a:rPr>
              <a:t>В коробке лежат 3 пары одинаковых перчаток. Из нее, не глядя, вынимаются две перчатки. Перечислите все равновозможные исходы.</a:t>
            </a:r>
          </a:p>
          <a:p>
            <a:pPr marL="342900" indent="22225" eaLnBrk="0" hangingPunct="0">
              <a:spcBef>
                <a:spcPct val="20000"/>
              </a:spcBef>
              <a:buClr>
                <a:schemeClr val="accent2"/>
              </a:buClr>
              <a:defRPr/>
            </a:pPr>
            <a:endParaRPr lang="ru-RU" sz="2800" kern="0" dirty="0">
              <a:latin typeface="+mn-lt"/>
            </a:endParaRPr>
          </a:p>
          <a:p>
            <a:pPr marL="342900" indent="22225" eaLnBrk="0" hangingPunct="0">
              <a:spcBef>
                <a:spcPct val="20000"/>
              </a:spcBef>
              <a:buClr>
                <a:schemeClr val="accent2"/>
              </a:buClr>
              <a:defRPr/>
            </a:pPr>
            <a:endParaRPr lang="ru-RU" sz="2800" kern="0" dirty="0">
              <a:latin typeface="+mn-lt"/>
            </a:endParaRPr>
          </a:p>
          <a:p>
            <a:pPr marL="342900" indent="22225" algn="ctr" eaLnBrk="0" hangingPunct="0">
              <a:spcBef>
                <a:spcPct val="20000"/>
              </a:spcBef>
              <a:buClr>
                <a:schemeClr val="accent2"/>
              </a:buClr>
              <a:defRPr/>
            </a:pPr>
            <a:r>
              <a:rPr lang="ru-RU" sz="2400" kern="0" dirty="0">
                <a:latin typeface="+mn-lt"/>
              </a:rPr>
              <a:t>Какой вариант решения правильный:</a:t>
            </a:r>
          </a:p>
          <a:p>
            <a:pPr marL="342900" indent="22225" eaLnBrk="0" hangingPunct="0">
              <a:spcBef>
                <a:spcPct val="20000"/>
              </a:spcBef>
              <a:buClr>
                <a:schemeClr val="accent2"/>
              </a:buClr>
              <a:defRPr/>
            </a:pPr>
            <a:endParaRPr lang="ru-RU" sz="2400" kern="0" dirty="0">
              <a:latin typeface="+mn-lt"/>
            </a:endParaRPr>
          </a:p>
          <a:p>
            <a:pPr marL="342900" indent="22225" eaLnBrk="0" hangingPunct="0">
              <a:spcBef>
                <a:spcPct val="20000"/>
              </a:spcBef>
              <a:buClr>
                <a:schemeClr val="accent2"/>
              </a:buClr>
              <a:defRPr/>
            </a:pPr>
            <a:endParaRPr lang="ru-RU" sz="2800" kern="0" dirty="0">
              <a:latin typeface="+mn-lt"/>
            </a:endParaRPr>
          </a:p>
          <a:p>
            <a:pPr marL="342900" indent="22225" eaLnBrk="0" hangingPunct="0">
              <a:spcBef>
                <a:spcPct val="20000"/>
              </a:spcBef>
              <a:buClr>
                <a:schemeClr val="accent2"/>
              </a:buClr>
              <a:defRPr/>
            </a:pPr>
            <a:endParaRPr lang="ru-RU" sz="2800" kern="0" dirty="0">
              <a:latin typeface="+mn-lt"/>
            </a:endParaRPr>
          </a:p>
          <a:p>
            <a:pPr marL="342900" indent="22225" eaLnBrk="0" hangingPunct="0">
              <a:spcBef>
                <a:spcPct val="20000"/>
              </a:spcBef>
              <a:buClr>
                <a:schemeClr val="accent2"/>
              </a:buClr>
              <a:defRPr/>
            </a:pPr>
            <a:r>
              <a:rPr lang="ru-RU" sz="2800" b="1" i="1" kern="0" dirty="0">
                <a:latin typeface="+mn-lt"/>
              </a:rPr>
              <a:t>    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785813" y="5857875"/>
            <a:ext cx="7704137" cy="765175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ru-RU" sz="2000" kern="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Правило: природа различает все предметы, даже если внешне они для нас неотличимы.</a:t>
            </a: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7975" y="1941513"/>
            <a:ext cx="5688013" cy="1030287"/>
          </a:xfrm>
          <a:prstGeom prst="rect">
            <a:avLst/>
          </a:prstGeom>
          <a:noFill/>
          <a:ln w="63500">
            <a:pattFill prst="wdUpDiag">
              <a:fgClr>
                <a:schemeClr val="tx1"/>
              </a:fgClr>
              <a:bgClr>
                <a:schemeClr val="tx2"/>
              </a:bgClr>
            </a:pattFill>
            <a:miter lim="800000"/>
            <a:headEnd/>
            <a:tailEnd/>
          </a:ln>
        </p:spPr>
      </p:pic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785813" y="3309938"/>
            <a:ext cx="3600450" cy="15859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357AC5"/>
                </a:solidFill>
              </a:rPr>
              <a:t>1-ый вариант:</a:t>
            </a:r>
            <a:r>
              <a:rPr lang="ru-RU" sz="2000">
                <a:solidFill>
                  <a:srgbClr val="357AC5"/>
                </a:solidFill>
              </a:rPr>
              <a:t>                                </a:t>
            </a:r>
            <a:r>
              <a:rPr lang="ru-RU"/>
              <a:t>3 исхода:                                         1) «обе перчатки на левую руку»,                                         2) «обе перчатки на правую руку»,                                         3) «перчатки на разные руки». </a:t>
            </a: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4818063" y="3309938"/>
            <a:ext cx="3600450" cy="261610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rgbClr val="357AC5"/>
                </a:solidFill>
              </a:rPr>
              <a:t>2-ой вариант:</a:t>
            </a:r>
            <a:r>
              <a:rPr lang="ru-RU" sz="2000" dirty="0">
                <a:solidFill>
                  <a:srgbClr val="357AC5"/>
                </a:solidFill>
              </a:rPr>
              <a:t>                                </a:t>
            </a:r>
            <a:r>
              <a:rPr lang="ru-RU" sz="1600" dirty="0"/>
              <a:t>4 исхода:                                         </a:t>
            </a:r>
            <a:endParaRPr lang="ru-RU" sz="1600" dirty="0" smtClean="0"/>
          </a:p>
          <a:p>
            <a:pPr marL="342900" indent="-342900">
              <a:spcBef>
                <a:spcPct val="50000"/>
              </a:spcBef>
              <a:buAutoNum type="arabicParenR"/>
            </a:pPr>
            <a:r>
              <a:rPr lang="ru-RU" sz="1600" dirty="0" smtClean="0"/>
              <a:t>«</a:t>
            </a:r>
            <a:r>
              <a:rPr lang="ru-RU" sz="1600" dirty="0"/>
              <a:t>обе перчатки на левую руку»,                                         2) «обе перчатки на правую руку»,                                         3) «первая перчатка на левую руку, вторая на правую»,            </a:t>
            </a:r>
            <a:endParaRPr lang="ru-RU" sz="1600" dirty="0" smtClean="0"/>
          </a:p>
          <a:p>
            <a:pPr>
              <a:spcBef>
                <a:spcPct val="50000"/>
              </a:spcBef>
            </a:pPr>
            <a:r>
              <a:rPr lang="ru-RU" sz="1600" dirty="0" smtClean="0"/>
              <a:t>  </a:t>
            </a:r>
            <a:r>
              <a:rPr lang="ru-RU" sz="1600" dirty="0"/>
              <a:t>4) «первая перчатка на правую руку, вторая на левую».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4213" y="692150"/>
            <a:ext cx="7772400" cy="642938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ru-RU" sz="4000" kern="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Вывод: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85800" y="1484313"/>
            <a:ext cx="7772400" cy="4916487"/>
          </a:xfrm>
          <a:prstGeom prst="rect">
            <a:avLst/>
          </a:prstGeom>
        </p:spPr>
        <p:txBody>
          <a:bodyPr/>
          <a:lstStyle/>
          <a:p>
            <a:pPr marL="609600" indent="-609600" algn="just" eaLnBrk="0" hangingPunct="0">
              <a:spcBef>
                <a:spcPct val="20000"/>
              </a:spcBef>
              <a:buClr>
                <a:schemeClr val="accent2"/>
              </a:buClr>
              <a:defRPr/>
            </a:pPr>
            <a:r>
              <a:rPr lang="ru-RU" sz="2800" kern="0" dirty="0">
                <a:solidFill>
                  <a:srgbClr val="2C65A4"/>
                </a:solidFill>
                <a:latin typeface="+mn-lt"/>
              </a:rPr>
              <a:t>      </a:t>
            </a:r>
            <a:r>
              <a:rPr lang="ru-RU" sz="2800" kern="0" dirty="0">
                <a:solidFill>
                  <a:srgbClr val="FFC000"/>
                </a:solidFill>
                <a:latin typeface="+mn-lt"/>
              </a:rPr>
              <a:t>Формула классической вероятности дает очень простой способ вычисления вероятностей. Однако простота этой формулы обманчива. При ее использовании возникают два очень непростых вопроса:</a:t>
            </a:r>
          </a:p>
          <a:p>
            <a:pPr marL="609600" indent="-609600" eaLnBrk="0" hangingPunct="0">
              <a:spcBef>
                <a:spcPct val="20000"/>
              </a:spcBef>
              <a:buClr>
                <a:schemeClr val="accent2"/>
              </a:buClr>
              <a:buFontTx/>
              <a:buAutoNum type="arabicPeriod"/>
              <a:defRPr/>
            </a:pPr>
            <a:r>
              <a:rPr lang="ru-RU" sz="2800" kern="0" dirty="0">
                <a:latin typeface="+mn-lt"/>
              </a:rPr>
              <a:t>Как выбрать систему исходов опыта так, чтобы они были равновозможными, и можно ли это сделать вообще?</a:t>
            </a:r>
          </a:p>
          <a:p>
            <a:pPr marL="609600" indent="-609600" eaLnBrk="0" hangingPunct="0">
              <a:spcBef>
                <a:spcPct val="20000"/>
              </a:spcBef>
              <a:buClr>
                <a:schemeClr val="accent2"/>
              </a:buClr>
              <a:buFontTx/>
              <a:buAutoNum type="arabicPeriod"/>
              <a:defRPr/>
            </a:pPr>
            <a:r>
              <a:rPr lang="ru-RU" sz="2800" kern="0" dirty="0">
                <a:latin typeface="+mn-lt"/>
              </a:rPr>
              <a:t>Как найти числа </a:t>
            </a:r>
            <a:r>
              <a:rPr lang="ru-RU" sz="2800" i="1" kern="0" dirty="0">
                <a:latin typeface="+mn-lt"/>
              </a:rPr>
              <a:t>т </a:t>
            </a:r>
            <a:r>
              <a:rPr lang="ru-RU" sz="2800" kern="0" dirty="0">
                <a:latin typeface="+mn-lt"/>
              </a:rPr>
              <a:t>и </a:t>
            </a:r>
            <a:r>
              <a:rPr lang="ru-RU" sz="2800" i="1" kern="0" dirty="0" err="1">
                <a:latin typeface="+mn-lt"/>
              </a:rPr>
              <a:t>п</a:t>
            </a:r>
            <a:r>
              <a:rPr lang="ru-RU" sz="2800" kern="0" dirty="0">
                <a:latin typeface="+mn-lt"/>
              </a:rPr>
              <a:t> </a:t>
            </a:r>
            <a:r>
              <a:rPr lang="ru-RU" sz="2800" kern="0" dirty="0" err="1">
                <a:latin typeface="+mn-lt"/>
              </a:rPr>
              <a:t>и</a:t>
            </a:r>
            <a:r>
              <a:rPr lang="ru-RU" sz="2800" kern="0" dirty="0">
                <a:latin typeface="+mn-lt"/>
              </a:rPr>
              <a:t> убедиться в том, что они найдены верно?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5400" smtClean="0"/>
              <a:t>СОБЫТИЕ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5562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smtClean="0"/>
              <a:t>   </a:t>
            </a:r>
            <a:r>
              <a:rPr lang="ru-RU" sz="4000" smtClean="0"/>
              <a:t>Под    СОБЫТИЕМ </a:t>
            </a:r>
            <a:r>
              <a:rPr lang="ru-RU" sz="4000" b="1" smtClean="0"/>
              <a:t> </a:t>
            </a:r>
            <a:r>
              <a:rPr lang="ru-RU" sz="4000" smtClean="0"/>
              <a:t> понимается явление, которое происходит в результате   осуществления какого-либо   определенного комплекса   условий.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400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smtClean="0"/>
              <a:t>    ПРИМЕР. Бросаем шестигранный игральный кубик.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smtClean="0"/>
              <a:t>    Определим события: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smtClean="0"/>
              <a:t>    А </a:t>
            </a:r>
            <a:r>
              <a:rPr lang="en-US" sz="2400" smtClean="0"/>
              <a:t>{</a:t>
            </a:r>
            <a:r>
              <a:rPr lang="ru-RU" sz="2400" smtClean="0"/>
              <a:t>выпало четное число очков</a:t>
            </a:r>
            <a:r>
              <a:rPr lang="en-US" sz="2400" smtClean="0"/>
              <a:t>}</a:t>
            </a:r>
            <a:r>
              <a:rPr lang="ru-RU" sz="2400" smtClean="0"/>
              <a:t>;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smtClean="0"/>
              <a:t>    В </a:t>
            </a:r>
            <a:r>
              <a:rPr lang="en-US" sz="2400" smtClean="0"/>
              <a:t>{</a:t>
            </a:r>
            <a:r>
              <a:rPr lang="ru-RU" sz="2400" smtClean="0"/>
              <a:t>выпало число очков, кратное 3</a:t>
            </a:r>
            <a:r>
              <a:rPr lang="en-US" sz="2400" smtClean="0"/>
              <a:t>}</a:t>
            </a:r>
            <a:r>
              <a:rPr lang="ru-RU" sz="2400" smtClean="0"/>
              <a:t>;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smtClean="0"/>
              <a:t>    С</a:t>
            </a:r>
            <a:r>
              <a:rPr lang="en-US" sz="2400" smtClean="0"/>
              <a:t> {</a:t>
            </a:r>
            <a:r>
              <a:rPr lang="ru-RU" sz="2400" smtClean="0"/>
              <a:t>выпало более 4 очкков</a:t>
            </a:r>
            <a:r>
              <a:rPr lang="en-US" sz="2400" smtClean="0"/>
              <a:t>}</a:t>
            </a:r>
            <a:r>
              <a:rPr lang="ru-RU" sz="2400" smtClean="0"/>
              <a:t>.</a:t>
            </a:r>
          </a:p>
        </p:txBody>
      </p:sp>
      <p:sp>
        <p:nvSpPr>
          <p:cNvPr id="45061" name="AutoShape 5"/>
          <p:cNvSpPr>
            <a:spLocks noChangeArrowheads="1"/>
          </p:cNvSpPr>
          <p:nvPr/>
        </p:nvSpPr>
        <p:spPr bwMode="gray">
          <a:xfrm>
            <a:off x="179388" y="1341438"/>
            <a:ext cx="512762" cy="5207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800" b="1">
                <a:sym typeface="Wingdings" pitchFamily="2" charset="2"/>
              </a:rPr>
              <a:t>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decel="100000" fill="hold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800" decel="100000" fill="hold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800" decel="100000" fill="hold"/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5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5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800" decel="100000" fill="hold"/>
                                        <p:tgtEl>
                                          <p:spTgt spid="45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Прямоугольник 1"/>
          <p:cNvSpPr>
            <a:spLocks noChangeArrowheads="1"/>
          </p:cNvSpPr>
          <p:nvPr/>
        </p:nvSpPr>
        <p:spPr bwMode="auto">
          <a:xfrm>
            <a:off x="1071563" y="500063"/>
            <a:ext cx="7286625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FFC000"/>
                </a:solidFill>
              </a:rPr>
              <a:t>ПРОБЛЕМНЫЙ ВОПРОС 1:</a:t>
            </a:r>
          </a:p>
          <a:p>
            <a:pPr algn="ctr"/>
            <a:r>
              <a:rPr lang="ru-RU" sz="4000" b="1"/>
              <a:t/>
            </a:r>
            <a:br>
              <a:rPr lang="ru-RU" sz="4000" b="1"/>
            </a:br>
            <a:r>
              <a:rPr lang="ru-RU" sz="4000" b="1">
                <a:solidFill>
                  <a:srgbClr val="C5D8FF"/>
                </a:solidFill>
              </a:rPr>
              <a:t>А можно ли вычислить вероятность события с помощью ряда экспериментов?</a:t>
            </a:r>
            <a:r>
              <a:rPr lang="ru-RU" sz="4000"/>
              <a:t> 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4213" y="476250"/>
            <a:ext cx="7772400" cy="738188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ru-RU" sz="4000" kern="0" dirty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Опыт человечества.</a:t>
            </a:r>
          </a:p>
        </p:txBody>
      </p:sp>
      <p:sp>
        <p:nvSpPr>
          <p:cNvPr id="3" name="AutoShape 4"/>
          <p:cNvSpPr txBox="1">
            <a:spLocks noChangeAspect="1" noChangeArrowheads="1"/>
          </p:cNvSpPr>
          <p:nvPr/>
        </p:nvSpPr>
        <p:spPr>
          <a:xfrm>
            <a:off x="1403350" y="3789363"/>
            <a:ext cx="5834063" cy="1676400"/>
          </a:xfrm>
          <a:prstGeom prst="rect">
            <a:avLst/>
          </a:prstGeom>
        </p:spPr>
        <p:txBody>
          <a:bodyPr/>
          <a:lstStyle/>
          <a:p>
            <a:pPr eaLnBrk="0" hangingPunct="0">
              <a:spcBef>
                <a:spcPct val="20000"/>
              </a:spcBef>
              <a:buClr>
                <a:schemeClr val="accent2"/>
              </a:buClr>
              <a:defRPr/>
            </a:pPr>
            <a:r>
              <a:rPr lang="ru-RU" sz="2000" kern="0" dirty="0">
                <a:latin typeface="+mn-lt"/>
              </a:rPr>
              <a:t>Вероятность  что осень рыжая  гораздо выше, чем белая</a:t>
            </a: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684213" y="4581525"/>
            <a:ext cx="77724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ru-RU" sz="3200"/>
              <a:t>   </a:t>
            </a:r>
            <a:r>
              <a:rPr lang="ru-RU" sz="2800"/>
              <a:t>Весь наш жизненный опыт подсказывает, что любое событие считается тем более вероятным, чем чаще оно происходит. Значит, вероятность должна быть каким-то образом связана с частотой.</a:t>
            </a:r>
          </a:p>
        </p:txBody>
      </p:sp>
      <p:pic>
        <p:nvPicPr>
          <p:cNvPr id="44037" name="Picture 2" descr="http://sphotos-b.ak.fbcdn.net/hphotos-ak-ash3/543120_522043571156422_433962663_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721256">
            <a:off x="1033463" y="1590675"/>
            <a:ext cx="314325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8" name="Picture 4" descr="http://i1226.photobucket.com/albums/ee412/ISNBRN/Wallpapers/Resim54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836072">
            <a:off x="5000625" y="1357313"/>
            <a:ext cx="314325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28625" y="428625"/>
            <a:ext cx="7772400" cy="1143000"/>
          </a:xfrm>
          <a:prstGeom prst="rect">
            <a:avLst/>
          </a:prstGeom>
        </p:spPr>
        <p:txBody>
          <a:bodyPr/>
          <a:lstStyle/>
          <a:p>
            <a:pPr marL="838200" indent="-838200" algn="ctr" eaLnBrk="0" hangingPunct="0">
              <a:defRPr/>
            </a:pPr>
            <a:r>
              <a:rPr lang="ru-RU" sz="4000" b="1" i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Частота случайного события.</a:t>
            </a:r>
            <a:endParaRPr lang="en-US" sz="4000" b="1" i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14375" y="2071688"/>
            <a:ext cx="7929563" cy="3786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/>
            <a:r>
              <a:rPr lang="ru-RU" sz="4000" b="1" u="sng"/>
              <a:t>Абсолютной частотой</a:t>
            </a:r>
            <a:r>
              <a:rPr lang="ru-RU" sz="4000"/>
              <a:t> случайного события </a:t>
            </a:r>
            <a:r>
              <a:rPr lang="ru-RU" sz="4000" i="1"/>
              <a:t>А</a:t>
            </a:r>
            <a:r>
              <a:rPr lang="ru-RU" sz="4000"/>
              <a:t> в серии из </a:t>
            </a:r>
            <a:r>
              <a:rPr lang="en-US" sz="4000" i="1"/>
              <a:t>N</a:t>
            </a:r>
            <a:r>
              <a:rPr lang="en-US" sz="4000"/>
              <a:t> </a:t>
            </a:r>
            <a:r>
              <a:rPr lang="ru-RU" sz="4000"/>
              <a:t>случайных опытов называется число </a:t>
            </a:r>
            <a:r>
              <a:rPr lang="en-US" sz="4000" i="1"/>
              <a:t>N</a:t>
            </a:r>
            <a:r>
              <a:rPr lang="en-US" sz="4000" i="1" baseline="-25000"/>
              <a:t>A</a:t>
            </a:r>
            <a:r>
              <a:rPr lang="ru-RU" sz="4000" i="1" baseline="-25000"/>
              <a:t> </a:t>
            </a:r>
            <a:r>
              <a:rPr lang="ru-RU" sz="4000"/>
              <a:t>, которое показывает, сколько раз в этой серии произошло событие </a:t>
            </a:r>
            <a:r>
              <a:rPr lang="ru-RU" sz="4000" i="1"/>
              <a:t>А</a:t>
            </a:r>
            <a:r>
              <a:rPr lang="ru-RU" sz="400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714375" y="285750"/>
            <a:ext cx="7772400" cy="1143000"/>
          </a:xfrm>
          <a:prstGeom prst="rect">
            <a:avLst/>
          </a:prstGeom>
        </p:spPr>
        <p:txBody>
          <a:bodyPr/>
          <a:lstStyle/>
          <a:p>
            <a:pPr marL="838200" indent="-838200" algn="ctr" eaLnBrk="0" hangingPunct="0">
              <a:defRPr/>
            </a:pPr>
            <a:r>
              <a:rPr lang="ru-RU" sz="4000" b="1" i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Частота случайного события.</a:t>
            </a:r>
            <a:endParaRPr lang="en-US" sz="4000" b="1" i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971550" y="1916113"/>
            <a:ext cx="7272338" cy="4400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ru-RU" sz="2800" b="1" u="sng" dirty="0"/>
              <a:t>Относительной частотой</a:t>
            </a:r>
            <a:r>
              <a:rPr lang="ru-RU" sz="2800" dirty="0"/>
              <a:t> случайного события называют отношение числа появлений этого события к общему числу проведенных экспериментов:</a:t>
            </a:r>
          </a:p>
          <a:p>
            <a:endParaRPr lang="ru-RU" sz="3200" dirty="0"/>
          </a:p>
          <a:p>
            <a:r>
              <a:rPr lang="ru-RU" sz="3200" dirty="0"/>
              <a:t>             </a:t>
            </a:r>
          </a:p>
          <a:p>
            <a:r>
              <a:rPr lang="ru-RU" sz="3200" dirty="0"/>
              <a:t>                        </a:t>
            </a:r>
          </a:p>
          <a:p>
            <a:r>
              <a:rPr lang="ru-RU" dirty="0"/>
              <a:t>где </a:t>
            </a:r>
            <a:r>
              <a:rPr lang="ru-RU" i="1" dirty="0"/>
              <a:t>А</a:t>
            </a:r>
            <a:r>
              <a:rPr lang="ru-RU" dirty="0"/>
              <a:t> – случайное событие по отношению к некоторому испытанию,</a:t>
            </a:r>
            <a:endParaRPr lang="en-US" dirty="0"/>
          </a:p>
          <a:p>
            <a:r>
              <a:rPr lang="en-US" i="1" dirty="0"/>
              <a:t>N</a:t>
            </a:r>
            <a:r>
              <a:rPr lang="ru-RU" dirty="0"/>
              <a:t> раз проведено испытание и при этом событие </a:t>
            </a:r>
            <a:r>
              <a:rPr lang="ru-RU" i="1" dirty="0"/>
              <a:t>А</a:t>
            </a:r>
            <a:r>
              <a:rPr lang="ru-RU" dirty="0"/>
              <a:t> наступило в </a:t>
            </a:r>
            <a:r>
              <a:rPr lang="en-US" i="1" dirty="0"/>
              <a:t>N</a:t>
            </a:r>
            <a:r>
              <a:rPr lang="en-US" i="1" baseline="-25000" dirty="0"/>
              <a:t>A</a:t>
            </a:r>
            <a:r>
              <a:rPr lang="ru-RU" dirty="0"/>
              <a:t> случаях.</a:t>
            </a:r>
          </a:p>
        </p:txBody>
      </p:sp>
      <p:graphicFrame>
        <p:nvGraphicFramePr>
          <p:cNvPr id="4" name="Object 11"/>
          <p:cNvGraphicFramePr>
            <a:graphicFrameLocks noChangeAspect="1"/>
          </p:cNvGraphicFramePr>
          <p:nvPr/>
        </p:nvGraphicFramePr>
        <p:xfrm>
          <a:off x="3857620" y="3857628"/>
          <a:ext cx="1785937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r:id="rId3" imgW="787058" imgH="406224" progId="Equation.3">
                  <p:embed/>
                </p:oleObj>
              </mc:Choice>
              <mc:Fallback>
                <p:oleObj r:id="rId3" imgW="787058" imgH="406224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7620" y="3857628"/>
                        <a:ext cx="1785937" cy="923925"/>
                      </a:xfrm>
                      <a:prstGeom prst="rect">
                        <a:avLst/>
                      </a:prstGeom>
                      <a:solidFill>
                        <a:schemeClr val="tx1">
                          <a:alpha val="10001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571500" y="428625"/>
            <a:ext cx="7772400" cy="11430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ru-RU" sz="4000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Примеры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571500" y="1287463"/>
            <a:ext cx="7772400" cy="4895850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defRPr/>
            </a:pPr>
            <a:r>
              <a:rPr lang="ru-RU" sz="3200" kern="0" dirty="0">
                <a:solidFill>
                  <a:srgbClr val="E6BA00"/>
                </a:solidFill>
                <a:latin typeface="+mn-lt"/>
              </a:rPr>
              <a:t>   </a:t>
            </a:r>
            <a:r>
              <a:rPr lang="ru-RU" sz="32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Пример 1.</a:t>
            </a:r>
            <a:r>
              <a:rPr lang="ru-RU" sz="3200" kern="0" dirty="0">
                <a:latin typeface="+mn-lt"/>
              </a:rPr>
              <a:t> Наблюдения показывают, что в среднем среди 1000 новорожденных детей 515 мальчиков. Какова частота рождения мальчика в такой серии наблюдений?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801938" y="5030788"/>
            <a:ext cx="3816350" cy="6413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Ответ: 0,515</a:t>
            </a:r>
            <a:r>
              <a:rPr lang="ru-RU" sz="3600">
                <a:solidFill>
                  <a:srgbClr val="E6BA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pic>
        <p:nvPicPr>
          <p:cNvPr id="7174" name="Picture 7" descr="tehnol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4588" y="4179888"/>
            <a:ext cx="1873250" cy="160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Object 8"/>
          <p:cNvGraphicFramePr>
            <a:graphicFrameLocks noChangeAspect="1"/>
          </p:cNvGraphicFramePr>
          <p:nvPr/>
        </p:nvGraphicFramePr>
        <p:xfrm>
          <a:off x="4286250" y="3857625"/>
          <a:ext cx="3887788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r:id="rId4" imgW="1358310" imgH="393529" progId="Equation.3">
                  <p:embed/>
                </p:oleObj>
              </mc:Choice>
              <mc:Fallback>
                <p:oleObj r:id="rId4" imgW="1358310" imgH="393529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6250" y="3857625"/>
                        <a:ext cx="3887788" cy="1114425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14"/>
          <p:cNvPicPr>
            <a:picLocks noChangeAspect="1" noChangeArrowheads="1"/>
          </p:cNvPicPr>
          <p:nvPr/>
        </p:nvPicPr>
        <p:blipFill>
          <a:blip r:embed="rId3">
            <a:lum contrast="30000"/>
          </a:blip>
          <a:srcRect/>
          <a:stretch>
            <a:fillRect/>
          </a:stretch>
        </p:blipFill>
        <p:spPr bwMode="auto">
          <a:xfrm>
            <a:off x="928688" y="1287463"/>
            <a:ext cx="7572375" cy="5035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571500" y="357188"/>
            <a:ext cx="7772400" cy="11430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ru-RU" sz="4000" ker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Примеры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571500" y="1216025"/>
            <a:ext cx="7772400" cy="4895850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defRPr/>
            </a:pPr>
            <a:r>
              <a:rPr lang="ru-RU" sz="3200" kern="0" dirty="0">
                <a:solidFill>
                  <a:srgbClr val="E6BA00"/>
                </a:solidFill>
                <a:latin typeface="+mn-lt"/>
              </a:rPr>
              <a:t>   </a:t>
            </a:r>
            <a:r>
              <a:rPr lang="ru-RU" sz="3200" b="1" kern="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Пример 2.</a:t>
            </a:r>
            <a:r>
              <a:rPr lang="ru-RU" sz="3200" kern="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За лето на Черноморском побережье было 67 солнечных дней. Какова частота солнечных дней на побережье за лето? Частота пасмурных дней? 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936750" y="4816475"/>
            <a:ext cx="4608513" cy="12001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Ответ: 0,728; 0,272.</a:t>
            </a:r>
            <a:r>
              <a:rPr lang="ru-RU" sz="36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graphicFrame>
        <p:nvGraphicFramePr>
          <p:cNvPr id="6" name="Object 8"/>
          <p:cNvGraphicFramePr>
            <a:graphicFrameLocks noChangeAspect="1"/>
          </p:cNvGraphicFramePr>
          <p:nvPr/>
        </p:nvGraphicFramePr>
        <p:xfrm>
          <a:off x="1668463" y="4000500"/>
          <a:ext cx="2398712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name="Формула" r:id="rId4" imgW="1206360" imgH="393480" progId="Equation.3">
                  <p:embed/>
                </p:oleObj>
              </mc:Choice>
              <mc:Fallback>
                <p:oleObj name="Формула" r:id="rId4" imgW="1206360" imgH="39348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8463" y="4000500"/>
                        <a:ext cx="2398712" cy="777875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FF99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0"/>
          <p:cNvGraphicFramePr>
            <a:graphicFrameLocks noChangeAspect="1"/>
          </p:cNvGraphicFramePr>
          <p:nvPr/>
        </p:nvGraphicFramePr>
        <p:xfrm>
          <a:off x="4673600" y="3951288"/>
          <a:ext cx="2592388" cy="804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r:id="rId6" imgW="1256755" imgH="393529" progId="Equation.3">
                  <p:embed/>
                </p:oleObj>
              </mc:Choice>
              <mc:Fallback>
                <p:oleObj r:id="rId6" imgW="1256755" imgH="393529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3600" y="3951288"/>
                        <a:ext cx="2592388" cy="804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42938" y="642938"/>
            <a:ext cx="7961312" cy="11430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ru-RU" sz="4000" b="1" kern="0" dirty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ПРОБЛЕМНЫЙ ВОПРОС 2: </a:t>
            </a:r>
            <a:r>
              <a:rPr lang="ru-RU" sz="40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40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sz="40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</a:t>
            </a:r>
          </a:p>
          <a:p>
            <a:pPr algn="ctr" eaLnBrk="0" hangingPunct="0">
              <a:defRPr/>
            </a:pPr>
            <a:endParaRPr lang="ru-RU" sz="4000" b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ctr" eaLnBrk="0" hangingPunct="0">
              <a:defRPr/>
            </a:pPr>
            <a:r>
              <a:rPr lang="ru-RU" sz="4000" b="1" kern="0" dirty="0">
                <a:solidFill>
                  <a:srgbClr val="C5D8FF"/>
                </a:solidFill>
                <a:latin typeface="+mj-lt"/>
                <a:ea typeface="+mj-ea"/>
                <a:cs typeface="+mj-cs"/>
              </a:rPr>
              <a:t>Может быть, относительную частоту и нужно принять за вероятность?</a:t>
            </a:r>
            <a:endParaRPr lang="en-US" sz="4000" b="1" kern="0" dirty="0">
              <a:solidFill>
                <a:srgbClr val="C5D8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428625" y="500063"/>
            <a:ext cx="7772400" cy="11430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ru-RU" sz="360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Фундаментальным свойством </a:t>
            </a:r>
            <a:r>
              <a:rPr lang="ru-RU" sz="3200" kern="0" dirty="0">
                <a:solidFill>
                  <a:srgbClr val="FFCC66"/>
                </a:solidFill>
                <a:latin typeface="+mj-lt"/>
                <a:ea typeface="+mj-ea"/>
                <a:cs typeface="+mj-cs"/>
              </a:rPr>
              <a:t>относительных частот является тот факт, что </a:t>
            </a:r>
            <a:r>
              <a:rPr lang="ru-RU" sz="3200" i="1" kern="0" dirty="0">
                <a:solidFill>
                  <a:srgbClr val="FFCC66"/>
                </a:solidFill>
                <a:latin typeface="+mj-lt"/>
                <a:ea typeface="+mj-ea"/>
                <a:cs typeface="+mj-cs"/>
              </a:rPr>
              <a:t>с увеличением числа опытов относительная частота случайного события постепенно стабилизируется и приближается к вполне определенному числу, которое и следует считать его </a:t>
            </a:r>
            <a:r>
              <a:rPr lang="ru-RU" sz="3600" b="1" i="1" kern="0" dirty="0">
                <a:solidFill>
                  <a:srgbClr val="FFCC66"/>
                </a:solidFill>
                <a:latin typeface="+mj-lt"/>
                <a:ea typeface="+mj-ea"/>
                <a:cs typeface="+mj-cs"/>
              </a:rPr>
              <a:t>вероятностью.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42938" y="285750"/>
            <a:ext cx="7772400" cy="11430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ru-RU" sz="4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Проверка</a:t>
            </a:r>
            <a:r>
              <a:rPr lang="en-US" sz="4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4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en-US" sz="4000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3276600" y="1557338"/>
            <a:ext cx="5113338" cy="35401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Пример.</a:t>
            </a:r>
            <a:r>
              <a:rPr lang="ru-RU" sz="2800" dirty="0"/>
              <a:t> Французский естествоиспытатель Бюффон  (</a:t>
            </a:r>
            <a:r>
              <a:rPr lang="en-US" sz="2800" dirty="0"/>
              <a:t>XVIII</a:t>
            </a:r>
            <a:r>
              <a:rPr lang="ru-RU" sz="2800" dirty="0"/>
              <a:t> в.) бросил монету 4040 раз,  и при этом герб выпал в 2048 случаях. </a:t>
            </a:r>
            <a:r>
              <a:rPr lang="en-US" sz="2800" dirty="0" err="1"/>
              <a:t>Следовательно</a:t>
            </a:r>
            <a:r>
              <a:rPr lang="en-US" sz="2800" dirty="0"/>
              <a:t>, </a:t>
            </a:r>
            <a:r>
              <a:rPr lang="en-US" sz="2800" dirty="0" err="1"/>
              <a:t>частота</a:t>
            </a:r>
            <a:r>
              <a:rPr lang="en-US" sz="2800" dirty="0"/>
              <a:t> </a:t>
            </a:r>
            <a:r>
              <a:rPr lang="en-US" sz="2800" dirty="0" err="1"/>
              <a:t>выпадения</a:t>
            </a:r>
            <a:r>
              <a:rPr lang="en-US" sz="2800" dirty="0"/>
              <a:t> </a:t>
            </a:r>
            <a:r>
              <a:rPr lang="en-US" sz="2800" dirty="0" err="1"/>
              <a:t>герба</a:t>
            </a:r>
            <a:r>
              <a:rPr lang="en-US" sz="2800" dirty="0"/>
              <a:t> в </a:t>
            </a:r>
            <a:r>
              <a:rPr lang="en-US" sz="2800" dirty="0" err="1"/>
              <a:t>данной</a:t>
            </a:r>
            <a:r>
              <a:rPr lang="en-US" sz="2800" dirty="0"/>
              <a:t> </a:t>
            </a:r>
            <a:r>
              <a:rPr lang="en-US" sz="2800" dirty="0" err="1"/>
              <a:t>серии</a:t>
            </a:r>
            <a:r>
              <a:rPr lang="en-US" sz="2800" dirty="0"/>
              <a:t> </a:t>
            </a:r>
            <a:r>
              <a:rPr lang="en-US" sz="2800" dirty="0" err="1"/>
              <a:t>испытаний</a:t>
            </a:r>
            <a:r>
              <a:rPr lang="en-US" sz="2800" dirty="0"/>
              <a:t> </a:t>
            </a:r>
            <a:r>
              <a:rPr lang="en-US" sz="2800" dirty="0" err="1"/>
              <a:t>равна</a:t>
            </a:r>
            <a:r>
              <a:rPr lang="en-US" sz="2800" dirty="0"/>
              <a:t>:</a:t>
            </a:r>
            <a:endParaRPr lang="ru-RU" sz="2800" dirty="0"/>
          </a:p>
        </p:txBody>
      </p:sp>
      <p:pic>
        <p:nvPicPr>
          <p:cNvPr id="4" name="Picture 9" descr="buff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1989138"/>
            <a:ext cx="1944688" cy="2592387"/>
          </a:xfrm>
          <a:prstGeom prst="rect">
            <a:avLst/>
          </a:prstGeom>
          <a:noFill/>
          <a:ln w="76200" cmpd="tri">
            <a:pattFill prst="pct90">
              <a:fgClr>
                <a:schemeClr val="accent1"/>
              </a:fgClr>
              <a:bgClr>
                <a:srgbClr val="FFFFFF"/>
              </a:bgClr>
            </a:pattFill>
            <a:miter lim="800000"/>
            <a:headEnd/>
            <a:tailEnd/>
          </a:ln>
        </p:spPr>
      </p:pic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900113" y="4868863"/>
            <a:ext cx="2236787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r>
              <a:rPr lang="en-US">
                <a:solidFill>
                  <a:schemeClr val="accent1"/>
                </a:solidFill>
              </a:rPr>
              <a:t>Жорж Бюффон </a:t>
            </a:r>
          </a:p>
        </p:txBody>
      </p:sp>
      <p:graphicFrame>
        <p:nvGraphicFramePr>
          <p:cNvPr id="6" name="Object 13"/>
          <p:cNvGraphicFramePr>
            <a:graphicFrameLocks noChangeAspect="1"/>
          </p:cNvGraphicFramePr>
          <p:nvPr/>
        </p:nvGraphicFramePr>
        <p:xfrm>
          <a:off x="4000500" y="5286375"/>
          <a:ext cx="2808288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r:id="rId4" imgW="1384300" imgH="393700" progId="Equation.3">
                  <p:embed/>
                </p:oleObj>
              </mc:Choice>
              <mc:Fallback>
                <p:oleObj r:id="rId4" imgW="1384300" imgH="3937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0500" y="5286375"/>
                        <a:ext cx="2808288" cy="801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>
                                <a:alpha val="75999"/>
                              </a:schemeClr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571500" y="285750"/>
            <a:ext cx="7772400" cy="11430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ru-RU" sz="4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Проверка</a:t>
            </a:r>
            <a:r>
              <a:rPr lang="en-US" sz="4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4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en-US" sz="4000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143250" y="1285875"/>
            <a:ext cx="5113338" cy="45243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Пример .</a:t>
            </a:r>
            <a:r>
              <a:rPr lang="ru-RU" sz="3200" dirty="0"/>
              <a:t> Английский математик Карл Пирсон (1857-1936) бросал монету 24000 раз, причем герб выпал 12012 раз. Следовательно, частота выпадения герба в данной серии испытаний равна: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971550" y="4941888"/>
            <a:ext cx="1966913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r>
              <a:rPr lang="ru-RU">
                <a:solidFill>
                  <a:schemeClr val="accent1"/>
                </a:solidFill>
              </a:rPr>
              <a:t>Карл Пирсон </a:t>
            </a:r>
            <a:endParaRPr lang="en-US">
              <a:solidFill>
                <a:schemeClr val="accent1"/>
              </a:solidFill>
            </a:endParaRPr>
          </a:p>
        </p:txBody>
      </p:sp>
      <p:pic>
        <p:nvPicPr>
          <p:cNvPr id="5" name="Picture 11" descr="Karl_Pears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1989138"/>
            <a:ext cx="1970087" cy="27368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6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5661025"/>
            <a:ext cx="273526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5400" smtClean="0"/>
              <a:t>Эксперимент (опыт)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  </a:t>
            </a:r>
            <a:r>
              <a:rPr lang="ru-RU" sz="4000" smtClean="0"/>
              <a:t>ЭКСПЕРИМЕНТ</a:t>
            </a:r>
            <a:r>
              <a:rPr lang="ru-RU" sz="4000" b="1" smtClean="0"/>
              <a:t> </a:t>
            </a:r>
            <a:r>
              <a:rPr lang="ru-RU" sz="4000" smtClean="0"/>
              <a:t>(или опыт)</a:t>
            </a:r>
            <a:r>
              <a:rPr lang="ru-RU" sz="4000" b="1" smtClean="0"/>
              <a:t> </a:t>
            </a:r>
            <a:r>
              <a:rPr lang="ru-RU" sz="4000" smtClean="0"/>
              <a:t>заключается в наблюдении за объектами или явлениями в строго определенных условиях и измерении значений заранее определенных признаков этих объектов (явлений).</a:t>
            </a:r>
          </a:p>
        </p:txBody>
      </p:sp>
      <p:sp>
        <p:nvSpPr>
          <p:cNvPr id="46084" name="AutoShape 4"/>
          <p:cNvSpPr>
            <a:spLocks noChangeArrowheads="1"/>
          </p:cNvSpPr>
          <p:nvPr/>
        </p:nvSpPr>
        <p:spPr bwMode="gray">
          <a:xfrm>
            <a:off x="179388" y="1341438"/>
            <a:ext cx="512762" cy="5207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800" b="1">
                <a:sym typeface="Wingdings" pitchFamily="2" charset="2"/>
              </a:rPr>
              <a:t></a:t>
            </a:r>
          </a:p>
        </p:txBody>
      </p:sp>
      <p:pic>
        <p:nvPicPr>
          <p:cNvPr id="20485" name="Picture 5" descr="k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6227763" y="4652963"/>
            <a:ext cx="2700337" cy="185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571500" y="500063"/>
            <a:ext cx="7772400" cy="11430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ru-RU" sz="4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Статистическая вероятность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58788" y="2208213"/>
            <a:ext cx="7772400" cy="4114800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defRPr/>
            </a:pPr>
            <a:r>
              <a:rPr lang="ru-RU" sz="3200" kern="0" dirty="0">
                <a:latin typeface="+mn-lt"/>
              </a:rPr>
              <a:t>   </a:t>
            </a:r>
            <a:r>
              <a:rPr lang="ru-RU" sz="3200" b="1" u="sng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Вероятность случайного события</a:t>
            </a:r>
            <a:r>
              <a:rPr lang="ru-RU" sz="3200" kern="0" dirty="0">
                <a:latin typeface="+mn-lt"/>
              </a:rPr>
              <a:t> приближенно равна частоте этого события, полученной при проведении большого числа случайных экспериментов:                , где     - число испытаний, в которых наступило событие А, </a:t>
            </a:r>
            <a:r>
              <a:rPr lang="en-US" sz="3200" i="1" kern="0" dirty="0">
                <a:latin typeface="+mn-lt"/>
              </a:rPr>
              <a:t>N</a:t>
            </a:r>
            <a:r>
              <a:rPr lang="en-US" sz="3200" kern="0" dirty="0">
                <a:latin typeface="+mn-lt"/>
              </a:rPr>
              <a:t> </a:t>
            </a:r>
            <a:r>
              <a:rPr lang="ru-RU" sz="3200" kern="0" dirty="0">
                <a:latin typeface="+mn-lt"/>
              </a:rPr>
              <a:t>– общее число испытаний.</a:t>
            </a: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4071938" y="4143375"/>
          <a:ext cx="1428750" cy="776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" r:id="rId3" imgW="748975" imgH="406224" progId="Equation.3">
                  <p:embed/>
                </p:oleObj>
              </mc:Choice>
              <mc:Fallback>
                <p:oleObj r:id="rId3" imgW="748975" imgH="406224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1938" y="4143375"/>
                        <a:ext cx="1428750" cy="776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6"/>
          <p:cNvGraphicFramePr>
            <a:graphicFrameLocks noChangeAspect="1"/>
          </p:cNvGraphicFramePr>
          <p:nvPr/>
        </p:nvGraphicFramePr>
        <p:xfrm>
          <a:off x="7358063" y="4214813"/>
          <a:ext cx="503237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7" r:id="rId5" imgW="228501" imgH="215806" progId="Equation.3">
                  <p:embed/>
                </p:oleObj>
              </mc:Choice>
              <mc:Fallback>
                <p:oleObj r:id="rId5" imgW="228501" imgH="215806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8063" y="4214813"/>
                        <a:ext cx="503237" cy="48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971550" y="1052513"/>
            <a:ext cx="8172450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FFC000"/>
                </a:solidFill>
              </a:rPr>
              <a:t>                 </a:t>
            </a:r>
            <a:r>
              <a:rPr lang="ru-RU" sz="3200" dirty="0" smtClean="0">
                <a:solidFill>
                  <a:srgbClr val="FFC000"/>
                </a:solidFill>
              </a:rPr>
              <a:t> </a:t>
            </a:r>
            <a:r>
              <a:rPr lang="ru-RU" sz="3200" dirty="0">
                <a:solidFill>
                  <a:srgbClr val="FFC000"/>
                </a:solidFill>
              </a:rPr>
              <a:t>Два события А и В называют </a:t>
            </a:r>
            <a:r>
              <a:rPr lang="ru-RU" sz="3200" b="1" dirty="0">
                <a:solidFill>
                  <a:srgbClr val="FFC000"/>
                </a:solidFill>
              </a:rPr>
              <a:t>совместными</a:t>
            </a:r>
            <a:r>
              <a:rPr lang="ru-RU" sz="3200" dirty="0">
                <a:solidFill>
                  <a:srgbClr val="FFC000"/>
                </a:solidFill>
              </a:rPr>
              <a:t>, если они могут произойти одновременно, при одном исходе эксперимента, и </a:t>
            </a:r>
            <a:r>
              <a:rPr lang="ru-RU" sz="3200" b="1" dirty="0">
                <a:solidFill>
                  <a:srgbClr val="FFC000"/>
                </a:solidFill>
              </a:rPr>
              <a:t>несовместными</a:t>
            </a:r>
            <a:r>
              <a:rPr lang="ru-RU" sz="3200" dirty="0">
                <a:solidFill>
                  <a:srgbClr val="FFC000"/>
                </a:solidFill>
              </a:rPr>
              <a:t>, если они не могут произойти одновременно ни при одном исходе эксперимента.</a:t>
            </a:r>
            <a:endParaRPr lang="ru-RU" sz="3200" b="1" dirty="0">
              <a:solidFill>
                <a:srgbClr val="FFC000"/>
              </a:solidFill>
            </a:endParaRPr>
          </a:p>
          <a:p>
            <a:pPr marL="1341438" indent="-1341438">
              <a:defRPr/>
            </a:pPr>
            <a:r>
              <a:rPr lang="ru-RU" sz="3200" dirty="0"/>
              <a:t> </a:t>
            </a:r>
            <a:endParaRPr lang="en-US" sz="3200" dirty="0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900113" y="4508500"/>
            <a:ext cx="78486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/>
              <a:t>Пример.</a:t>
            </a:r>
            <a:r>
              <a:rPr lang="ru-RU" sz="2400" dirty="0"/>
              <a:t> А – «идет дождь», В –  «на небе нет ни облачка» – несовместные.</a:t>
            </a:r>
          </a:p>
          <a:p>
            <a:r>
              <a:rPr lang="ru-RU" sz="2400" b="1" dirty="0"/>
              <a:t>Пример.</a:t>
            </a:r>
            <a:r>
              <a:rPr lang="ru-RU" sz="2400" dirty="0"/>
              <a:t> Коля и Саша играют в шашки. А – «Коля проиграл», В – «Саша выиграл», С – «Витя наблюдал за игрой» – совместные.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857250" y="214313"/>
            <a:ext cx="7315200" cy="7620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4000" ker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Типы событий</a:t>
            </a:r>
            <a:endParaRPr lang="en-US" sz="2400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143000" y="428625"/>
            <a:ext cx="7315200" cy="7620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4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Действия над событиями</a:t>
            </a:r>
            <a:endParaRPr lang="en-US" sz="4000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571500" y="1643063"/>
            <a:ext cx="8172450" cy="409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5250" indent="-95250">
              <a:defRPr/>
            </a:pPr>
            <a:r>
              <a:rPr lang="ru-RU" sz="2000" b="1" dirty="0"/>
              <a:t>                 1. Суммой нескольких событий </a:t>
            </a:r>
          </a:p>
          <a:p>
            <a:pPr>
              <a:defRPr/>
            </a:pPr>
            <a:r>
              <a:rPr lang="ru-RU" sz="2000" b="1" dirty="0"/>
              <a:t>              называется событие, состоящие в </a:t>
            </a:r>
          </a:p>
          <a:p>
            <a:pPr>
              <a:defRPr/>
            </a:pPr>
            <a:r>
              <a:rPr lang="ru-RU" sz="2000" b="1" dirty="0"/>
              <a:t>              наступлении хотя бы одного из них в </a:t>
            </a:r>
          </a:p>
          <a:p>
            <a:pPr>
              <a:defRPr/>
            </a:pPr>
            <a:r>
              <a:rPr lang="ru-RU" sz="2000" b="1" dirty="0"/>
              <a:t>              результате испытания.(                   </a:t>
            </a:r>
            <a:r>
              <a:rPr lang="ru-RU" sz="2000" dirty="0">
                <a:solidFill>
                  <a:schemeClr val="bg2"/>
                </a:solidFill>
              </a:rPr>
              <a:t>,</a:t>
            </a:r>
            <a:r>
              <a:rPr lang="ru-RU" sz="2000" b="1" dirty="0"/>
              <a:t>                               )</a:t>
            </a:r>
          </a:p>
          <a:p>
            <a:pPr marL="1341438" indent="-1341438">
              <a:defRPr/>
            </a:pPr>
            <a:endParaRPr lang="ru-RU" sz="2000" b="1" dirty="0"/>
          </a:p>
          <a:p>
            <a:pPr marL="1341438" indent="-1341438">
              <a:defRPr/>
            </a:pPr>
            <a:r>
              <a:rPr lang="ru-RU" sz="2000" b="1" dirty="0"/>
              <a:t>Если события А и В совместны, то сумма А+В</a:t>
            </a:r>
          </a:p>
          <a:p>
            <a:pPr marL="1341438" indent="-1341438">
              <a:defRPr/>
            </a:pPr>
            <a:r>
              <a:rPr lang="ru-RU" sz="2000" b="1" dirty="0"/>
              <a:t> означает, что наступает событие А, или событие</a:t>
            </a:r>
          </a:p>
          <a:p>
            <a:pPr marL="1341438" indent="-1341438">
              <a:defRPr/>
            </a:pPr>
            <a:r>
              <a:rPr lang="ru-RU" sz="2000" b="1" dirty="0"/>
              <a:t> В, или оба события вместе.</a:t>
            </a:r>
          </a:p>
          <a:p>
            <a:pPr marL="1341438" indent="-1341438">
              <a:defRPr/>
            </a:pPr>
            <a:endParaRPr lang="ru-RU" sz="2000" b="1" dirty="0"/>
          </a:p>
          <a:p>
            <a:pPr marL="1341438" indent="-1341438">
              <a:defRPr/>
            </a:pPr>
            <a:r>
              <a:rPr lang="ru-RU" sz="2000" b="1" dirty="0"/>
              <a:t>Если события несовместны, то событие А+В </a:t>
            </a:r>
          </a:p>
          <a:p>
            <a:pPr marL="1341438" indent="-1341438">
              <a:defRPr/>
            </a:pPr>
            <a:r>
              <a:rPr lang="ru-RU" sz="2000" b="1" dirty="0"/>
              <a:t>заключается в том, что должны наступить А или</a:t>
            </a:r>
          </a:p>
          <a:p>
            <a:pPr marL="1341438" indent="-1341438">
              <a:defRPr/>
            </a:pPr>
            <a:r>
              <a:rPr lang="ru-RU" sz="2000" b="1" dirty="0"/>
              <a:t> В, тогда + заменяется словом «или».</a:t>
            </a:r>
            <a:r>
              <a:rPr lang="ru-RU" sz="2000" dirty="0"/>
              <a:t> .</a:t>
            </a:r>
            <a:endParaRPr lang="ru-RU" sz="2000" b="1" dirty="0"/>
          </a:p>
          <a:p>
            <a:pPr marL="1341438" indent="-1341438">
              <a:defRPr/>
            </a:pPr>
            <a:r>
              <a:rPr lang="ru-RU" sz="2000" dirty="0"/>
              <a:t> </a:t>
            </a:r>
            <a:endParaRPr lang="en-US" sz="2000" dirty="0"/>
          </a:p>
        </p:txBody>
      </p:sp>
      <p:graphicFrame>
        <p:nvGraphicFramePr>
          <p:cNvPr id="4" name="Object 5"/>
          <p:cNvGraphicFramePr>
            <a:graphicFrameLocks noChangeAspect="1"/>
          </p:cNvGraphicFramePr>
          <p:nvPr/>
        </p:nvGraphicFramePr>
        <p:xfrm>
          <a:off x="4929188" y="2643188"/>
          <a:ext cx="180181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0" r:id="rId3" imgW="825500" imgH="203200" progId="Equation.3">
                  <p:embed/>
                </p:oleObj>
              </mc:Choice>
              <mc:Fallback>
                <p:oleObj r:id="rId3" imgW="825500" imgH="2032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9188" y="2643188"/>
                        <a:ext cx="1801812" cy="434975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7"/>
          <p:cNvGraphicFramePr>
            <a:graphicFrameLocks noChangeAspect="1"/>
          </p:cNvGraphicFramePr>
          <p:nvPr/>
        </p:nvGraphicFramePr>
        <p:xfrm>
          <a:off x="6929438" y="2643188"/>
          <a:ext cx="1008062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1" r:id="rId5" imgW="469696" imgH="177723" progId="Equation.3">
                  <p:embed/>
                </p:oleObj>
              </mc:Choice>
              <mc:Fallback>
                <p:oleObj r:id="rId5" imgW="469696" imgH="177723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9438" y="2643188"/>
                        <a:ext cx="1008062" cy="392112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75" y="642938"/>
            <a:ext cx="8286750" cy="44005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/>
              <a:t> Пример. </a:t>
            </a:r>
            <a:r>
              <a:rPr lang="ru-RU" sz="2800" dirty="0"/>
              <a:t>В урне находятся  красные, белые и черные шары. </a:t>
            </a:r>
          </a:p>
          <a:p>
            <a:pPr>
              <a:defRPr/>
            </a:pPr>
            <a:r>
              <a:rPr lang="ru-RU" sz="2800" dirty="0"/>
              <a:t>         Вынимается один шар. Возможные</a:t>
            </a:r>
          </a:p>
          <a:p>
            <a:pPr marL="1341438" indent="-1341438" algn="just">
              <a:defRPr/>
            </a:pPr>
            <a:r>
              <a:rPr lang="ru-RU" sz="2800" dirty="0"/>
              <a:t> события: А – «вынут красный шар», В –</a:t>
            </a:r>
          </a:p>
          <a:p>
            <a:pPr marL="1341438" indent="-1341438">
              <a:defRPr/>
            </a:pPr>
            <a:r>
              <a:rPr lang="ru-RU" sz="2800" dirty="0"/>
              <a:t> «вынут белый шар», С – « вынут</a:t>
            </a:r>
          </a:p>
          <a:p>
            <a:pPr marL="1341438" indent="-1341438">
              <a:defRPr/>
            </a:pPr>
            <a:r>
              <a:rPr lang="ru-RU" sz="2800" dirty="0"/>
              <a:t> черный шар». </a:t>
            </a:r>
          </a:p>
          <a:p>
            <a:pPr marL="1341438" indent="-1341438">
              <a:defRPr/>
            </a:pPr>
            <a:r>
              <a:rPr lang="ru-RU" sz="2800" dirty="0"/>
              <a:t>Тогда А+В означает, что произошло </a:t>
            </a:r>
          </a:p>
          <a:p>
            <a:pPr marL="1341438" indent="-1341438">
              <a:defRPr/>
            </a:pPr>
            <a:r>
              <a:rPr lang="ru-RU" sz="2800" dirty="0"/>
              <a:t>событие «вынут не черный шар», В+С –</a:t>
            </a:r>
          </a:p>
          <a:p>
            <a:pPr marL="1341438" indent="-1341438">
              <a:defRPr/>
            </a:pPr>
            <a:r>
              <a:rPr lang="ru-RU" sz="2800" dirty="0"/>
              <a:t> «вынут не красный шар». </a:t>
            </a:r>
          </a:p>
          <a:p>
            <a:pPr marL="1341438" indent="-1341438">
              <a:defRPr/>
            </a:pPr>
            <a:r>
              <a:rPr lang="ru-RU" sz="2800" b="1" dirty="0"/>
              <a:t>                                                     </a:t>
            </a:r>
            <a:r>
              <a:rPr lang="ru-RU" b="1" dirty="0"/>
              <a:t>                                                                          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42938" y="214313"/>
            <a:ext cx="7315200" cy="7620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4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Диаграммы Венна</a:t>
            </a:r>
            <a:endParaRPr lang="en-US" sz="4000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571500" y="928688"/>
            <a:ext cx="8172450" cy="674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341438" indent="-1341438" algn="ctr"/>
            <a:r>
              <a:rPr lang="ru-RU" sz="2400" b="1" dirty="0"/>
              <a:t>                 </a:t>
            </a:r>
            <a:r>
              <a:rPr lang="ru-RU" sz="3600" b="1" dirty="0"/>
              <a:t> </a:t>
            </a:r>
            <a:r>
              <a:rPr lang="ru-RU" sz="2400" b="1" dirty="0"/>
              <a:t>На диаграмме Венна сумму событий можно изобразить так (</a:t>
            </a:r>
            <a:r>
              <a:rPr lang="ru-RU" sz="2400" b="1" i="1" dirty="0"/>
              <a:t>прямоугольник – изображение множества всех возможных исходов опыта</a:t>
            </a:r>
            <a:r>
              <a:rPr lang="ru-RU" sz="2400" b="1" dirty="0"/>
              <a:t> </a:t>
            </a:r>
            <a:r>
              <a:rPr lang="ru-RU" sz="2400" b="1" dirty="0">
                <a:sym typeface="Symbol" pitchFamily="18" charset="2"/>
              </a:rPr>
              <a:t></a:t>
            </a:r>
            <a:r>
              <a:rPr lang="ru-RU" sz="2400" b="1" dirty="0"/>
              <a:t>):</a:t>
            </a:r>
            <a:endParaRPr lang="en-US" sz="2400" b="1" dirty="0"/>
          </a:p>
          <a:p>
            <a:pPr marL="1341438" indent="-1341438" algn="ctr"/>
            <a:endParaRPr lang="en-US" sz="2400" b="1" dirty="0"/>
          </a:p>
          <a:p>
            <a:pPr marL="1341438" indent="-1341438" algn="ctr"/>
            <a:r>
              <a:rPr lang="en-US" sz="2000" b="1" dirty="0">
                <a:sym typeface="Symbol" pitchFamily="18" charset="2"/>
              </a:rPr>
              <a:t>                                                                                                               </a:t>
            </a:r>
            <a:r>
              <a:rPr lang="ru-RU" sz="2000" b="1" dirty="0">
                <a:sym typeface="Symbol" pitchFamily="18" charset="2"/>
              </a:rPr>
              <a:t> </a:t>
            </a:r>
            <a:endParaRPr lang="en-US" sz="2000" b="1" dirty="0">
              <a:sym typeface="Symbol" pitchFamily="18" charset="2"/>
            </a:endParaRPr>
          </a:p>
          <a:p>
            <a:pPr marL="1341438" indent="-1341438" algn="ctr"/>
            <a:r>
              <a:rPr lang="en-US" sz="2000" b="1" dirty="0">
                <a:sym typeface="Symbol" pitchFamily="18" charset="2"/>
              </a:rPr>
              <a:t>                                               </a:t>
            </a:r>
            <a:r>
              <a:rPr lang="ru-RU" sz="2000" b="1" dirty="0">
                <a:sym typeface="Symbol" pitchFamily="18" charset="2"/>
              </a:rPr>
              <a:t></a:t>
            </a:r>
            <a:endParaRPr lang="ru-RU" sz="2000" b="1" dirty="0"/>
          </a:p>
          <a:p>
            <a:pPr marL="1341438" indent="-1341438" algn="ctr"/>
            <a:r>
              <a:rPr lang="ru-RU" sz="2400" b="1" dirty="0"/>
              <a:t>                              </a:t>
            </a:r>
            <a:endParaRPr lang="ru-RU" sz="2400" b="1" dirty="0">
              <a:sym typeface="Symbol" pitchFamily="18" charset="2"/>
            </a:endParaRPr>
          </a:p>
          <a:p>
            <a:pPr marL="1341438" indent="-1341438" algn="ctr"/>
            <a:endParaRPr lang="ru-RU" b="1" dirty="0">
              <a:sym typeface="Symbol" pitchFamily="18" charset="2"/>
            </a:endParaRPr>
          </a:p>
          <a:p>
            <a:pPr marL="1341438" indent="-1341438" algn="ctr"/>
            <a:endParaRPr lang="ru-RU" b="1" dirty="0">
              <a:sym typeface="Symbol" pitchFamily="18" charset="2"/>
            </a:endParaRPr>
          </a:p>
          <a:p>
            <a:pPr marL="1341438" indent="-1341438" algn="ctr"/>
            <a:endParaRPr lang="ru-RU" b="1" dirty="0">
              <a:sym typeface="Symbol" pitchFamily="18" charset="2"/>
            </a:endParaRPr>
          </a:p>
          <a:p>
            <a:pPr marL="1341438" indent="-1341438" algn="ctr"/>
            <a:endParaRPr lang="ru-RU" b="1" dirty="0">
              <a:sym typeface="Symbol" pitchFamily="18" charset="2"/>
            </a:endParaRPr>
          </a:p>
          <a:p>
            <a:pPr marL="1341438" indent="-1341438" algn="ctr"/>
            <a:endParaRPr lang="ru-RU" b="1" dirty="0">
              <a:sym typeface="Symbol" pitchFamily="18" charset="2"/>
            </a:endParaRPr>
          </a:p>
          <a:p>
            <a:pPr marL="1341438" indent="-1341438" algn="ctr"/>
            <a:endParaRPr lang="ru-RU" b="1" dirty="0"/>
          </a:p>
          <a:p>
            <a:pPr marL="1341438" indent="-1341438" algn="ctr"/>
            <a:endParaRPr lang="ru-RU" sz="3600" b="1" dirty="0"/>
          </a:p>
          <a:p>
            <a:pPr marL="1341438" indent="-1341438" algn="ctr"/>
            <a:endParaRPr lang="ru-RU" sz="2800" b="1" dirty="0"/>
          </a:p>
          <a:p>
            <a:pPr marL="1341438" indent="-1341438" algn="ctr"/>
            <a:endParaRPr lang="ru-RU" sz="2800" b="1" dirty="0"/>
          </a:p>
          <a:p>
            <a:pPr marL="1341438" indent="-1341438" algn="ctr"/>
            <a:r>
              <a:rPr lang="ru-RU" sz="3600" dirty="0"/>
              <a:t>  </a:t>
            </a:r>
            <a:endParaRPr lang="en-US" sz="3600" dirty="0"/>
          </a:p>
        </p:txBody>
      </p:sp>
      <p:grpSp>
        <p:nvGrpSpPr>
          <p:cNvPr id="51204" name="Group 9"/>
          <p:cNvGrpSpPr>
            <a:grpSpLocks/>
          </p:cNvGrpSpPr>
          <p:nvPr/>
        </p:nvGrpSpPr>
        <p:grpSpPr bwMode="auto">
          <a:xfrm>
            <a:off x="1476375" y="2997200"/>
            <a:ext cx="2447925" cy="1727200"/>
            <a:chOff x="3627" y="10775"/>
            <a:chExt cx="2880" cy="2160"/>
          </a:xfrm>
        </p:grpSpPr>
        <p:sp>
          <p:nvSpPr>
            <p:cNvPr id="51213" name="Rectangle 10"/>
            <p:cNvSpPr>
              <a:spLocks noChangeArrowheads="1"/>
            </p:cNvSpPr>
            <p:nvPr/>
          </p:nvSpPr>
          <p:spPr bwMode="auto">
            <a:xfrm>
              <a:off x="3627" y="10775"/>
              <a:ext cx="2880" cy="21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6" name="Oval 11"/>
            <p:cNvSpPr>
              <a:spLocks noChangeArrowheads="1"/>
            </p:cNvSpPr>
            <p:nvPr/>
          </p:nvSpPr>
          <p:spPr bwMode="auto">
            <a:xfrm>
              <a:off x="3806" y="10956"/>
              <a:ext cx="1081" cy="1259"/>
            </a:xfrm>
            <a:prstGeom prst="ellipse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 sz="1100" dirty="0"/>
            </a:p>
            <a:p>
              <a:pPr algn="ctr">
                <a:defRPr/>
              </a:pPr>
              <a:r>
                <a:rPr lang="ru-RU" b="1" dirty="0">
                  <a:solidFill>
                    <a:schemeClr val="bg1">
                      <a:lumMod val="50000"/>
                    </a:schemeClr>
                  </a:solidFill>
                </a:rPr>
                <a:t>А</a:t>
              </a:r>
              <a:endParaRPr lang="ru-RU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" name="Oval 12"/>
            <p:cNvSpPr>
              <a:spLocks noChangeArrowheads="1"/>
            </p:cNvSpPr>
            <p:nvPr/>
          </p:nvSpPr>
          <p:spPr bwMode="auto">
            <a:xfrm>
              <a:off x="5246" y="11384"/>
              <a:ext cx="1081" cy="1221"/>
            </a:xfrm>
            <a:prstGeom prst="ellipse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 sz="1200" dirty="0"/>
            </a:p>
            <a:p>
              <a:pPr algn="ctr">
                <a:defRPr/>
              </a:pPr>
              <a:r>
                <a:rPr lang="ru-RU" sz="1200" b="1" dirty="0">
                  <a:solidFill>
                    <a:schemeClr val="bg1">
                      <a:lumMod val="50000"/>
                    </a:schemeClr>
                  </a:solidFill>
                </a:rPr>
                <a:t>В</a:t>
              </a:r>
              <a:endParaRPr lang="ru-RU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51205" name="Group 13"/>
          <p:cNvGrpSpPr>
            <a:grpSpLocks/>
          </p:cNvGrpSpPr>
          <p:nvPr/>
        </p:nvGrpSpPr>
        <p:grpSpPr bwMode="auto">
          <a:xfrm>
            <a:off x="5580063" y="2565400"/>
            <a:ext cx="2735262" cy="2016125"/>
            <a:chOff x="7407" y="13167"/>
            <a:chExt cx="3060" cy="2700"/>
          </a:xfrm>
        </p:grpSpPr>
        <p:sp>
          <p:nvSpPr>
            <p:cNvPr id="51208" name="Rectangle 14"/>
            <p:cNvSpPr>
              <a:spLocks noChangeArrowheads="1"/>
            </p:cNvSpPr>
            <p:nvPr/>
          </p:nvSpPr>
          <p:spPr bwMode="auto">
            <a:xfrm>
              <a:off x="7407" y="13167"/>
              <a:ext cx="3060" cy="27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ru-RU"/>
            </a:p>
          </p:txBody>
        </p:sp>
        <p:grpSp>
          <p:nvGrpSpPr>
            <p:cNvPr id="51209" name="Group 15"/>
            <p:cNvGrpSpPr>
              <a:grpSpLocks/>
            </p:cNvGrpSpPr>
            <p:nvPr/>
          </p:nvGrpSpPr>
          <p:grpSpPr bwMode="auto">
            <a:xfrm>
              <a:off x="7947" y="13347"/>
              <a:ext cx="1970" cy="2339"/>
              <a:chOff x="4167" y="14070"/>
              <a:chExt cx="1970" cy="2339"/>
            </a:xfrm>
          </p:grpSpPr>
          <p:sp>
            <p:nvSpPr>
              <p:cNvPr id="11" name="Oval 16"/>
              <p:cNvSpPr>
                <a:spLocks noChangeArrowheads="1"/>
              </p:cNvSpPr>
              <p:nvPr/>
            </p:nvSpPr>
            <p:spPr bwMode="auto">
              <a:xfrm>
                <a:off x="4167" y="14944"/>
                <a:ext cx="1080" cy="1465"/>
              </a:xfrm>
              <a:prstGeom prst="ellipse">
                <a:avLst/>
              </a:prstGeom>
              <a:solidFill>
                <a:srgbClr val="CCFFCC">
                  <a:alpha val="39999"/>
                </a:srgb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ru-RU" sz="1200" dirty="0"/>
              </a:p>
              <a:p>
                <a:pPr algn="ctr">
                  <a:defRPr/>
                </a:pPr>
                <a:r>
                  <a:rPr lang="ru-RU" sz="1200" b="1" dirty="0">
                    <a:solidFill>
                      <a:schemeClr val="bg1">
                        <a:lumMod val="50000"/>
                      </a:schemeClr>
                    </a:solidFill>
                  </a:rPr>
                  <a:t>В</a:t>
                </a:r>
                <a:endParaRPr lang="ru-RU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1211" name="Oval 17"/>
              <p:cNvSpPr>
                <a:spLocks noChangeArrowheads="1"/>
              </p:cNvSpPr>
              <p:nvPr/>
            </p:nvSpPr>
            <p:spPr bwMode="auto">
              <a:xfrm>
                <a:off x="5057" y="14951"/>
                <a:ext cx="1080" cy="1285"/>
              </a:xfrm>
              <a:prstGeom prst="ellipse">
                <a:avLst/>
              </a:prstGeom>
              <a:solidFill>
                <a:srgbClr val="CCFFCC">
                  <a:alpha val="39999"/>
                </a:srgb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1200"/>
              </a:p>
              <a:p>
                <a:pPr algn="ctr"/>
                <a:r>
                  <a:rPr lang="ru-RU" sz="1200" b="1">
                    <a:solidFill>
                      <a:srgbClr val="000000"/>
                    </a:solidFill>
                  </a:rPr>
                  <a:t>С</a:t>
                </a: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3" name="Oval 18"/>
              <p:cNvSpPr>
                <a:spLocks noChangeArrowheads="1"/>
              </p:cNvSpPr>
              <p:nvPr/>
            </p:nvSpPr>
            <p:spPr bwMode="auto">
              <a:xfrm>
                <a:off x="4527" y="14071"/>
                <a:ext cx="1080" cy="1439"/>
              </a:xfrm>
              <a:prstGeom prst="ellipse">
                <a:avLst/>
              </a:prstGeom>
              <a:solidFill>
                <a:srgbClr val="CCFFCC">
                  <a:alpha val="39999"/>
                </a:srgb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ru-RU" sz="1200" dirty="0"/>
              </a:p>
              <a:p>
                <a:pPr algn="ctr">
                  <a:defRPr/>
                </a:pPr>
                <a:r>
                  <a:rPr lang="ru-RU" sz="1200" b="1" dirty="0">
                    <a:solidFill>
                      <a:schemeClr val="bg1">
                        <a:lumMod val="50000"/>
                      </a:schemeClr>
                    </a:solidFill>
                  </a:rPr>
                  <a:t>А</a:t>
                </a:r>
                <a:endParaRPr lang="ru-RU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51206" name="Text Box 19"/>
          <p:cNvSpPr txBox="1">
            <a:spLocks noChangeArrowheads="1"/>
          </p:cNvSpPr>
          <p:nvPr/>
        </p:nvSpPr>
        <p:spPr bwMode="auto">
          <a:xfrm>
            <a:off x="1258888" y="4868863"/>
            <a:ext cx="35274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>
                <a:solidFill>
                  <a:srgbClr val="FFFF00"/>
                </a:solidFill>
              </a:rPr>
              <a:t>Диаграмма, иллюстрирующая сумму несовместных событий</a:t>
            </a:r>
            <a:r>
              <a:rPr lang="ru-RU" sz="2000" b="1" dirty="0">
                <a:solidFill>
                  <a:srgbClr val="FF0000"/>
                </a:solidFill>
              </a:rPr>
              <a:t>.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51207" name="Text Box 21"/>
          <p:cNvSpPr txBox="1">
            <a:spLocks noChangeArrowheads="1"/>
          </p:cNvSpPr>
          <p:nvPr/>
        </p:nvSpPr>
        <p:spPr bwMode="auto">
          <a:xfrm>
            <a:off x="5292725" y="4868863"/>
            <a:ext cx="3671888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rgbClr val="FFFF00"/>
                </a:solidFill>
              </a:rPr>
              <a:t>Диаграмма, иллюстрирующая сумму  трех совместных событий.</a:t>
            </a:r>
          </a:p>
          <a:p>
            <a:pPr algn="ctr">
              <a:spcBef>
                <a:spcPct val="50000"/>
              </a:spcBef>
            </a:pPr>
            <a:endParaRPr lang="ru-RU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928688" y="357188"/>
            <a:ext cx="7315200" cy="7620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4000" kern="0" dirty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Примеры </a:t>
            </a:r>
            <a:r>
              <a:rPr lang="ru-RU" sz="3200" kern="0" dirty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суммы событий: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928662" y="1214438"/>
            <a:ext cx="7415238" cy="4724400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2"/>
              </a:buClr>
              <a:buFontTx/>
              <a:buChar char="•"/>
              <a:defRPr/>
            </a:pPr>
            <a:r>
              <a:rPr lang="ru-RU" sz="3200" kern="0" dirty="0">
                <a:latin typeface="+mn-lt"/>
              </a:rPr>
              <a:t>пусть А - идет дождь, а В - идет снег, то (А + В) - либо дождь, либо снег, либо дождь со снегом, т. е. осадки;</a:t>
            </a:r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FontTx/>
              <a:buChar char="•"/>
              <a:defRPr/>
            </a:pPr>
            <a:r>
              <a:rPr lang="ru-RU" sz="3200" kern="0" dirty="0">
                <a:latin typeface="+mn-lt"/>
              </a:rPr>
              <a:t> А - пошли на дискотеку; В - пошли в библиотеку, то А + В - пошли либо на дискотеку, либо в библиотеку, т. е. вышли из дома.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14313" y="214313"/>
            <a:ext cx="8316912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/>
              <a:t>             </a:t>
            </a:r>
            <a:r>
              <a:rPr lang="ru-RU" sz="2800" b="1" dirty="0"/>
              <a:t>2. Произведением нескольких событий</a:t>
            </a:r>
          </a:p>
          <a:p>
            <a:pPr>
              <a:defRPr/>
            </a:pPr>
            <a:r>
              <a:rPr lang="ru-RU" sz="2800" b="1" dirty="0"/>
              <a:t>              называется событие, состоящие в </a:t>
            </a:r>
          </a:p>
          <a:p>
            <a:pPr marL="1350963" indent="-1350963">
              <a:defRPr/>
            </a:pPr>
            <a:r>
              <a:rPr lang="ru-RU" sz="2800" b="1" dirty="0"/>
              <a:t>              совместном наступлении всех этих  событий в результате испытания.</a:t>
            </a:r>
          </a:p>
          <a:p>
            <a:pPr marL="1074738" indent="-1074738">
              <a:defRPr/>
            </a:pPr>
            <a:r>
              <a:rPr lang="ru-RU" sz="2800" b="1" dirty="0"/>
              <a:t>(                         ).</a:t>
            </a:r>
          </a:p>
          <a:p>
            <a:pPr marL="1074738" indent="-1074738">
              <a:defRPr/>
            </a:pPr>
            <a:r>
              <a:rPr lang="ru-RU" sz="2800" b="1" dirty="0"/>
              <a:t>  Означает союз «и» (АВС, это означает, что </a:t>
            </a:r>
          </a:p>
          <a:p>
            <a:pPr marL="1074738" indent="-1074738">
              <a:defRPr/>
            </a:pPr>
            <a:r>
              <a:rPr lang="ru-RU" sz="2800" b="1" dirty="0"/>
              <a:t>наступило событие А и В и С).</a:t>
            </a:r>
          </a:p>
          <a:p>
            <a:pPr marL="1074738" indent="-1074738">
              <a:defRPr/>
            </a:pPr>
            <a:endParaRPr lang="ru-RU" sz="2800" b="1" dirty="0"/>
          </a:p>
          <a:p>
            <a:pPr marL="1074738" indent="-1074738">
              <a:defRPr/>
            </a:pPr>
            <a:r>
              <a:rPr lang="ru-RU" sz="2400" b="1" dirty="0"/>
              <a:t>Пример.</a:t>
            </a:r>
            <a:r>
              <a:rPr lang="ru-RU" sz="2400" dirty="0"/>
              <a:t> </a:t>
            </a:r>
            <a:r>
              <a:rPr lang="ru-RU" sz="2000" dirty="0"/>
              <a:t>Пусть имеются следующие события: А – «из колоды карт вынута дама», В – «из колоды карт вынута карта пиковой масти». Значит, А*В означает «вынута дама пик».</a:t>
            </a:r>
          </a:p>
          <a:p>
            <a:pPr marL="1074738" indent="-1074738">
              <a:defRPr/>
            </a:pPr>
            <a:r>
              <a:rPr lang="ru-RU" sz="2000" b="1" dirty="0"/>
              <a:t>Пример.</a:t>
            </a:r>
            <a:r>
              <a:rPr lang="ru-RU" sz="2000" dirty="0"/>
              <a:t> Бросается игральный кубик. Рассмотрим следующие события: А – « число выпавших очков &lt; 5», В – «число выпавших очков &gt; 2», С – «число выпавших очков четное». Тогда А*В*С – «выпало 4 очка».</a:t>
            </a:r>
          </a:p>
          <a:p>
            <a:pPr marL="1074738" indent="-1074738">
              <a:defRPr/>
            </a:pPr>
            <a:r>
              <a:rPr lang="ru-RU" sz="3200" dirty="0"/>
              <a:t> </a:t>
            </a:r>
            <a:endParaRPr lang="en-US" sz="3200" dirty="0"/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430213" y="2014538"/>
          <a:ext cx="2233612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" r:id="rId3" imgW="1129810" imgH="203112" progId="Equation.3">
                  <p:embed/>
                </p:oleObj>
              </mc:Choice>
              <mc:Fallback>
                <p:oleObj r:id="rId3" imgW="1129810" imgH="203112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0213" y="2014538"/>
                        <a:ext cx="2233612" cy="393700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3"/>
          <p:cNvSpPr txBox="1">
            <a:spLocks noChangeArrowheads="1"/>
          </p:cNvSpPr>
          <p:nvPr/>
        </p:nvSpPr>
        <p:spPr bwMode="auto">
          <a:xfrm>
            <a:off x="412750" y="487363"/>
            <a:ext cx="8172450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341438" indent="-1341438"/>
            <a:r>
              <a:rPr lang="ru-RU" sz="3600" b="1" dirty="0"/>
              <a:t>         </a:t>
            </a:r>
            <a:r>
              <a:rPr lang="ru-RU" sz="2800" b="1" dirty="0"/>
              <a:t>На диаграмме Венна пересечение (произведение) изображают так:</a:t>
            </a:r>
            <a:r>
              <a:rPr lang="ru-RU" sz="2800" dirty="0"/>
              <a:t> </a:t>
            </a:r>
            <a:endParaRPr lang="ru-RU" sz="2800" b="1" dirty="0"/>
          </a:p>
          <a:p>
            <a:pPr marL="1341438" indent="-1341438"/>
            <a:endParaRPr lang="ru-RU" sz="2800" b="1" dirty="0"/>
          </a:p>
          <a:p>
            <a:pPr marL="1341438" indent="-1341438"/>
            <a:r>
              <a:rPr lang="en-US" sz="2400" b="1" dirty="0">
                <a:sym typeface="Symbol" pitchFamily="18" charset="2"/>
              </a:rPr>
              <a:t>                                                                                 </a:t>
            </a:r>
            <a:r>
              <a:rPr lang="ru-RU" sz="2400" b="1" dirty="0">
                <a:sym typeface="Symbol" pitchFamily="18" charset="2"/>
              </a:rPr>
              <a:t></a:t>
            </a:r>
          </a:p>
        </p:txBody>
      </p:sp>
      <p:sp>
        <p:nvSpPr>
          <p:cNvPr id="53251" name="Rectangle 14"/>
          <p:cNvSpPr>
            <a:spLocks noChangeArrowheads="1"/>
          </p:cNvSpPr>
          <p:nvPr/>
        </p:nvSpPr>
        <p:spPr bwMode="auto">
          <a:xfrm>
            <a:off x="2500313" y="2143125"/>
            <a:ext cx="4032250" cy="2879725"/>
          </a:xfrm>
          <a:prstGeom prst="rect">
            <a:avLst/>
          </a:prstGeom>
          <a:solidFill>
            <a:srgbClr val="A5D8F5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Oval 15"/>
          <p:cNvSpPr>
            <a:spLocks noChangeArrowheads="1"/>
          </p:cNvSpPr>
          <p:nvPr/>
        </p:nvSpPr>
        <p:spPr bwMode="auto">
          <a:xfrm>
            <a:off x="2860675" y="2503488"/>
            <a:ext cx="2160588" cy="1296987"/>
          </a:xfrm>
          <a:prstGeom prst="ellipse">
            <a:avLst/>
          </a:prstGeom>
          <a:noFill/>
          <a:ln w="9525">
            <a:solidFill>
              <a:schemeClr val="accent4">
                <a:lumMod val="1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Oval 16"/>
          <p:cNvSpPr>
            <a:spLocks noChangeArrowheads="1"/>
          </p:cNvSpPr>
          <p:nvPr/>
        </p:nvSpPr>
        <p:spPr bwMode="auto">
          <a:xfrm>
            <a:off x="3941763" y="3295650"/>
            <a:ext cx="2376487" cy="1368425"/>
          </a:xfrm>
          <a:prstGeom prst="ellipse">
            <a:avLst/>
          </a:prstGeom>
          <a:noFill/>
          <a:ln w="9525">
            <a:solidFill>
              <a:schemeClr val="accent4">
                <a:lumMod val="1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3254" name="Freeform 24"/>
          <p:cNvSpPr>
            <a:spLocks/>
          </p:cNvSpPr>
          <p:nvPr/>
        </p:nvSpPr>
        <p:spPr bwMode="auto">
          <a:xfrm>
            <a:off x="3973513" y="3303588"/>
            <a:ext cx="1019175" cy="504825"/>
          </a:xfrm>
          <a:custGeom>
            <a:avLst/>
            <a:gdLst>
              <a:gd name="T0" fmla="*/ 15120938 w 642"/>
              <a:gd name="T1" fmla="*/ 798890217 h 318"/>
              <a:gd name="T2" fmla="*/ 287297802 w 642"/>
              <a:gd name="T3" fmla="*/ 783769285 h 318"/>
              <a:gd name="T4" fmla="*/ 446066891 w 642"/>
              <a:gd name="T5" fmla="*/ 761087094 h 318"/>
              <a:gd name="T6" fmla="*/ 559474673 w 642"/>
              <a:gd name="T7" fmla="*/ 738406490 h 318"/>
              <a:gd name="T8" fmla="*/ 650200264 w 642"/>
              <a:gd name="T9" fmla="*/ 715724299 h 318"/>
              <a:gd name="T10" fmla="*/ 720764612 w 642"/>
              <a:gd name="T11" fmla="*/ 693043695 h 318"/>
              <a:gd name="T12" fmla="*/ 786288649 w 642"/>
              <a:gd name="T13" fmla="*/ 670361504 h 318"/>
              <a:gd name="T14" fmla="*/ 864412868 w 642"/>
              <a:gd name="T15" fmla="*/ 647680900 h 318"/>
              <a:gd name="T16" fmla="*/ 932457855 w 642"/>
              <a:gd name="T17" fmla="*/ 624998709 h 318"/>
              <a:gd name="T18" fmla="*/ 990420633 w 642"/>
              <a:gd name="T19" fmla="*/ 602316517 h 318"/>
              <a:gd name="T20" fmla="*/ 1045864049 w 642"/>
              <a:gd name="T21" fmla="*/ 579635913 h 318"/>
              <a:gd name="T22" fmla="*/ 1103828415 w 642"/>
              <a:gd name="T23" fmla="*/ 556953722 h 318"/>
              <a:gd name="T24" fmla="*/ 1136589640 w 642"/>
              <a:gd name="T25" fmla="*/ 534273118 h 318"/>
              <a:gd name="T26" fmla="*/ 1217234609 w 642"/>
              <a:gd name="T27" fmla="*/ 488910323 h 318"/>
              <a:gd name="T28" fmla="*/ 1262597404 w 642"/>
              <a:gd name="T29" fmla="*/ 466228132 h 318"/>
              <a:gd name="T30" fmla="*/ 1295360217 w 642"/>
              <a:gd name="T31" fmla="*/ 443547528 h 318"/>
              <a:gd name="T32" fmla="*/ 1340723012 w 642"/>
              <a:gd name="T33" fmla="*/ 400705583 h 318"/>
              <a:gd name="T34" fmla="*/ 1368445514 w 642"/>
              <a:gd name="T35" fmla="*/ 378023392 h 318"/>
              <a:gd name="T36" fmla="*/ 1391126118 w 642"/>
              <a:gd name="T37" fmla="*/ 352821839 h 318"/>
              <a:gd name="T38" fmla="*/ 1421367981 w 642"/>
              <a:gd name="T39" fmla="*/ 330141235 h 318"/>
              <a:gd name="T40" fmla="*/ 1466730777 w 642"/>
              <a:gd name="T41" fmla="*/ 284776852 h 318"/>
              <a:gd name="T42" fmla="*/ 1512093572 w 642"/>
              <a:gd name="T43" fmla="*/ 231854385 h 318"/>
              <a:gd name="T44" fmla="*/ 1534775763 w 642"/>
              <a:gd name="T45" fmla="*/ 186491541 h 318"/>
              <a:gd name="T46" fmla="*/ 1557456367 w 642"/>
              <a:gd name="T47" fmla="*/ 141128745 h 318"/>
              <a:gd name="T48" fmla="*/ 1580138558 w 642"/>
              <a:gd name="T49" fmla="*/ 95765926 h 318"/>
              <a:gd name="T50" fmla="*/ 1602819162 w 642"/>
              <a:gd name="T51" fmla="*/ 50403118 h 318"/>
              <a:gd name="T52" fmla="*/ 1617940094 w 642"/>
              <a:gd name="T53" fmla="*/ 15120938 h 318"/>
              <a:gd name="T54" fmla="*/ 1416327671 w 642"/>
              <a:gd name="T55" fmla="*/ 20161248 h 318"/>
              <a:gd name="T56" fmla="*/ 1224795869 w 642"/>
              <a:gd name="T57" fmla="*/ 42843446 h 318"/>
              <a:gd name="T58" fmla="*/ 1081146223 w 642"/>
              <a:gd name="T59" fmla="*/ 75604683 h 318"/>
              <a:gd name="T60" fmla="*/ 990420633 w 642"/>
              <a:gd name="T61" fmla="*/ 98286875 h 318"/>
              <a:gd name="T62" fmla="*/ 917336923 w 642"/>
              <a:gd name="T63" fmla="*/ 120967503 h 318"/>
              <a:gd name="T64" fmla="*/ 849291936 w 642"/>
              <a:gd name="T65" fmla="*/ 143648107 h 318"/>
              <a:gd name="T66" fmla="*/ 713204940 w 642"/>
              <a:gd name="T67" fmla="*/ 189012490 h 318"/>
              <a:gd name="T68" fmla="*/ 682963076 w 642"/>
              <a:gd name="T69" fmla="*/ 211693143 h 318"/>
              <a:gd name="T70" fmla="*/ 592235898 w 642"/>
              <a:gd name="T71" fmla="*/ 257055938 h 318"/>
              <a:gd name="T72" fmla="*/ 546873103 w 642"/>
              <a:gd name="T73" fmla="*/ 279736542 h 318"/>
              <a:gd name="T74" fmla="*/ 491429687 w 642"/>
              <a:gd name="T75" fmla="*/ 302418733 h 318"/>
              <a:gd name="T76" fmla="*/ 410784618 w 642"/>
              <a:gd name="T77" fmla="*/ 347781528 h 318"/>
              <a:gd name="T78" fmla="*/ 365423410 w 642"/>
              <a:gd name="T79" fmla="*/ 370463720 h 318"/>
              <a:gd name="T80" fmla="*/ 317539666 w 642"/>
              <a:gd name="T81" fmla="*/ 405744306 h 318"/>
              <a:gd name="T82" fmla="*/ 287297802 w 642"/>
              <a:gd name="T83" fmla="*/ 435986269 h 318"/>
              <a:gd name="T84" fmla="*/ 259575301 w 642"/>
              <a:gd name="T85" fmla="*/ 458668460 h 318"/>
              <a:gd name="T86" fmla="*/ 206652784 w 642"/>
              <a:gd name="T87" fmla="*/ 496469995 h 318"/>
              <a:gd name="T88" fmla="*/ 161289988 w 642"/>
              <a:gd name="T89" fmla="*/ 541832790 h 318"/>
              <a:gd name="T90" fmla="*/ 128527176 w 642"/>
              <a:gd name="T91" fmla="*/ 582155275 h 318"/>
              <a:gd name="T92" fmla="*/ 105846572 w 642"/>
              <a:gd name="T93" fmla="*/ 609877777 h 318"/>
              <a:gd name="T94" fmla="*/ 47883757 w 642"/>
              <a:gd name="T95" fmla="*/ 688003384 h 318"/>
              <a:gd name="T96" fmla="*/ 2520950 w 642"/>
              <a:gd name="T97" fmla="*/ 778728975 h 318"/>
              <a:gd name="T98" fmla="*/ 15120938 w 642"/>
              <a:gd name="T99" fmla="*/ 798890217 h 31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642"/>
              <a:gd name="T151" fmla="*/ 0 h 318"/>
              <a:gd name="T152" fmla="*/ 642 w 642"/>
              <a:gd name="T153" fmla="*/ 318 h 318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642" h="318">
                <a:moveTo>
                  <a:pt x="6" y="317"/>
                </a:moveTo>
                <a:cubicBezTo>
                  <a:pt x="42" y="313"/>
                  <a:pt x="77" y="312"/>
                  <a:pt x="114" y="311"/>
                </a:cubicBezTo>
                <a:cubicBezTo>
                  <a:pt x="133" y="305"/>
                  <a:pt x="157" y="303"/>
                  <a:pt x="177" y="302"/>
                </a:cubicBezTo>
                <a:cubicBezTo>
                  <a:pt x="192" y="299"/>
                  <a:pt x="207" y="294"/>
                  <a:pt x="222" y="293"/>
                </a:cubicBezTo>
                <a:cubicBezTo>
                  <a:pt x="234" y="291"/>
                  <a:pt x="246" y="286"/>
                  <a:pt x="258" y="284"/>
                </a:cubicBezTo>
                <a:cubicBezTo>
                  <a:pt x="267" y="280"/>
                  <a:pt x="276" y="276"/>
                  <a:pt x="286" y="275"/>
                </a:cubicBezTo>
                <a:cubicBezTo>
                  <a:pt x="295" y="271"/>
                  <a:pt x="302" y="267"/>
                  <a:pt x="312" y="266"/>
                </a:cubicBezTo>
                <a:cubicBezTo>
                  <a:pt x="322" y="263"/>
                  <a:pt x="332" y="259"/>
                  <a:pt x="343" y="257"/>
                </a:cubicBezTo>
                <a:cubicBezTo>
                  <a:pt x="351" y="253"/>
                  <a:pt x="361" y="249"/>
                  <a:pt x="370" y="248"/>
                </a:cubicBezTo>
                <a:cubicBezTo>
                  <a:pt x="377" y="244"/>
                  <a:pt x="384" y="241"/>
                  <a:pt x="393" y="239"/>
                </a:cubicBezTo>
                <a:cubicBezTo>
                  <a:pt x="401" y="235"/>
                  <a:pt x="406" y="231"/>
                  <a:pt x="415" y="230"/>
                </a:cubicBezTo>
                <a:cubicBezTo>
                  <a:pt x="423" y="225"/>
                  <a:pt x="428" y="224"/>
                  <a:pt x="438" y="221"/>
                </a:cubicBezTo>
                <a:cubicBezTo>
                  <a:pt x="445" y="216"/>
                  <a:pt x="441" y="213"/>
                  <a:pt x="451" y="212"/>
                </a:cubicBezTo>
                <a:cubicBezTo>
                  <a:pt x="461" y="206"/>
                  <a:pt x="472" y="196"/>
                  <a:pt x="483" y="194"/>
                </a:cubicBezTo>
                <a:cubicBezTo>
                  <a:pt x="488" y="190"/>
                  <a:pt x="495" y="186"/>
                  <a:pt x="501" y="185"/>
                </a:cubicBezTo>
                <a:cubicBezTo>
                  <a:pt x="508" y="180"/>
                  <a:pt x="504" y="177"/>
                  <a:pt x="514" y="176"/>
                </a:cubicBezTo>
                <a:cubicBezTo>
                  <a:pt x="518" y="167"/>
                  <a:pt x="525" y="164"/>
                  <a:pt x="532" y="159"/>
                </a:cubicBezTo>
                <a:cubicBezTo>
                  <a:pt x="535" y="154"/>
                  <a:pt x="538" y="153"/>
                  <a:pt x="543" y="150"/>
                </a:cubicBezTo>
                <a:cubicBezTo>
                  <a:pt x="547" y="144"/>
                  <a:pt x="545" y="141"/>
                  <a:pt x="552" y="140"/>
                </a:cubicBezTo>
                <a:cubicBezTo>
                  <a:pt x="557" y="136"/>
                  <a:pt x="557" y="132"/>
                  <a:pt x="564" y="131"/>
                </a:cubicBezTo>
                <a:cubicBezTo>
                  <a:pt x="571" y="126"/>
                  <a:pt x="572" y="115"/>
                  <a:pt x="582" y="113"/>
                </a:cubicBezTo>
                <a:cubicBezTo>
                  <a:pt x="584" y="105"/>
                  <a:pt x="593" y="96"/>
                  <a:pt x="600" y="92"/>
                </a:cubicBezTo>
                <a:cubicBezTo>
                  <a:pt x="601" y="86"/>
                  <a:pt x="605" y="79"/>
                  <a:pt x="609" y="74"/>
                </a:cubicBezTo>
                <a:cubicBezTo>
                  <a:pt x="610" y="68"/>
                  <a:pt x="614" y="61"/>
                  <a:pt x="618" y="56"/>
                </a:cubicBezTo>
                <a:cubicBezTo>
                  <a:pt x="619" y="50"/>
                  <a:pt x="623" y="43"/>
                  <a:pt x="627" y="38"/>
                </a:cubicBezTo>
                <a:cubicBezTo>
                  <a:pt x="628" y="32"/>
                  <a:pt x="632" y="25"/>
                  <a:pt x="636" y="20"/>
                </a:cubicBezTo>
                <a:cubicBezTo>
                  <a:pt x="637" y="14"/>
                  <a:pt x="640" y="11"/>
                  <a:pt x="642" y="6"/>
                </a:cubicBezTo>
                <a:cubicBezTo>
                  <a:pt x="639" y="0"/>
                  <a:pt x="567" y="8"/>
                  <a:pt x="562" y="8"/>
                </a:cubicBezTo>
                <a:cubicBezTo>
                  <a:pt x="537" y="14"/>
                  <a:pt x="512" y="16"/>
                  <a:pt x="486" y="17"/>
                </a:cubicBezTo>
                <a:cubicBezTo>
                  <a:pt x="467" y="22"/>
                  <a:pt x="448" y="28"/>
                  <a:pt x="429" y="30"/>
                </a:cubicBezTo>
                <a:cubicBezTo>
                  <a:pt x="417" y="34"/>
                  <a:pt x="405" y="38"/>
                  <a:pt x="393" y="39"/>
                </a:cubicBezTo>
                <a:cubicBezTo>
                  <a:pt x="384" y="43"/>
                  <a:pt x="374" y="46"/>
                  <a:pt x="364" y="48"/>
                </a:cubicBezTo>
                <a:cubicBezTo>
                  <a:pt x="355" y="52"/>
                  <a:pt x="346" y="55"/>
                  <a:pt x="337" y="57"/>
                </a:cubicBezTo>
                <a:cubicBezTo>
                  <a:pt x="320" y="64"/>
                  <a:pt x="301" y="71"/>
                  <a:pt x="283" y="75"/>
                </a:cubicBezTo>
                <a:cubicBezTo>
                  <a:pt x="279" y="81"/>
                  <a:pt x="278" y="83"/>
                  <a:pt x="271" y="84"/>
                </a:cubicBezTo>
                <a:cubicBezTo>
                  <a:pt x="260" y="90"/>
                  <a:pt x="247" y="100"/>
                  <a:pt x="235" y="102"/>
                </a:cubicBezTo>
                <a:cubicBezTo>
                  <a:pt x="230" y="106"/>
                  <a:pt x="223" y="110"/>
                  <a:pt x="217" y="111"/>
                </a:cubicBezTo>
                <a:cubicBezTo>
                  <a:pt x="209" y="115"/>
                  <a:pt x="204" y="119"/>
                  <a:pt x="195" y="120"/>
                </a:cubicBezTo>
                <a:cubicBezTo>
                  <a:pt x="185" y="126"/>
                  <a:pt x="174" y="136"/>
                  <a:pt x="163" y="138"/>
                </a:cubicBezTo>
                <a:cubicBezTo>
                  <a:pt x="158" y="142"/>
                  <a:pt x="151" y="146"/>
                  <a:pt x="145" y="147"/>
                </a:cubicBezTo>
                <a:cubicBezTo>
                  <a:pt x="143" y="155"/>
                  <a:pt x="133" y="157"/>
                  <a:pt x="126" y="161"/>
                </a:cubicBezTo>
                <a:cubicBezTo>
                  <a:pt x="122" y="166"/>
                  <a:pt x="119" y="169"/>
                  <a:pt x="114" y="173"/>
                </a:cubicBezTo>
                <a:cubicBezTo>
                  <a:pt x="111" y="178"/>
                  <a:pt x="108" y="179"/>
                  <a:pt x="103" y="182"/>
                </a:cubicBezTo>
                <a:cubicBezTo>
                  <a:pt x="98" y="188"/>
                  <a:pt x="89" y="194"/>
                  <a:pt x="82" y="197"/>
                </a:cubicBezTo>
                <a:cubicBezTo>
                  <a:pt x="75" y="204"/>
                  <a:pt x="73" y="211"/>
                  <a:pt x="64" y="215"/>
                </a:cubicBezTo>
                <a:cubicBezTo>
                  <a:pt x="59" y="220"/>
                  <a:pt x="57" y="226"/>
                  <a:pt x="51" y="231"/>
                </a:cubicBezTo>
                <a:cubicBezTo>
                  <a:pt x="49" y="237"/>
                  <a:pt x="47" y="239"/>
                  <a:pt x="42" y="242"/>
                </a:cubicBezTo>
                <a:cubicBezTo>
                  <a:pt x="38" y="251"/>
                  <a:pt x="30" y="271"/>
                  <a:pt x="19" y="273"/>
                </a:cubicBezTo>
                <a:cubicBezTo>
                  <a:pt x="16" y="286"/>
                  <a:pt x="5" y="295"/>
                  <a:pt x="1" y="309"/>
                </a:cubicBezTo>
                <a:cubicBezTo>
                  <a:pt x="3" y="318"/>
                  <a:pt x="0" y="317"/>
                  <a:pt x="6" y="31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714375" y="642938"/>
            <a:ext cx="8124825" cy="5148262"/>
          </a:xfrm>
          <a:prstGeom prst="rect">
            <a:avLst/>
          </a:prstGeom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Tx/>
              <a:buChar char="•"/>
              <a:defRPr/>
            </a:pPr>
            <a:r>
              <a:rPr lang="ru-RU" sz="3400" kern="0" dirty="0">
                <a:solidFill>
                  <a:srgbClr val="FFC000"/>
                </a:solidFill>
                <a:latin typeface="+mn-lt"/>
              </a:rPr>
              <a:t>пусть А - из урны вытянули белый шар, В - из урны вытянули белый шар, то АВ - из урны вытянули два белых шара;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Tx/>
              <a:buChar char="•"/>
              <a:defRPr/>
            </a:pPr>
            <a:r>
              <a:rPr lang="ru-RU" sz="3400" kern="0" dirty="0">
                <a:solidFill>
                  <a:srgbClr val="FFC000"/>
                </a:solidFill>
                <a:latin typeface="+mn-lt"/>
              </a:rPr>
              <a:t>А - идет дождь, В - идет снег, то АВ - дождь со снегом;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Tx/>
              <a:buChar char="•"/>
              <a:defRPr/>
            </a:pPr>
            <a:r>
              <a:rPr lang="ru-RU" sz="3400" kern="0" dirty="0">
                <a:solidFill>
                  <a:srgbClr val="FFC000"/>
                </a:solidFill>
                <a:latin typeface="+mn-lt"/>
              </a:rPr>
              <a:t>А - число четное, В - число кратное 3, то АВ - число кратное 6.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42938" y="214313"/>
            <a:ext cx="7315200" cy="7620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4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Диаграммы Венна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57313" y="1143000"/>
            <a:ext cx="6629400" cy="4724400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2"/>
              </a:buClr>
              <a:defRPr/>
            </a:pPr>
            <a:r>
              <a:rPr lang="ru-RU" sz="3200" kern="0" dirty="0">
                <a:latin typeface="+mn-lt"/>
              </a:rPr>
              <a:t>   Графические изображения на плоскости соотношений между множествами называются </a:t>
            </a:r>
            <a:r>
              <a:rPr lang="ru-RU" sz="3200" i="1" kern="0" dirty="0">
                <a:latin typeface="+mn-lt"/>
              </a:rPr>
              <a:t>диаграммами Венна.</a:t>
            </a:r>
          </a:p>
        </p:txBody>
      </p:sp>
      <p:pic>
        <p:nvPicPr>
          <p:cNvPr id="55300" name="Picture 6" descr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3789363"/>
            <a:ext cx="7143750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ПРИМЕРЫ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сдача экзамена, </a:t>
            </a:r>
          </a:p>
          <a:p>
            <a:pPr eaLnBrk="1" hangingPunct="1"/>
            <a:r>
              <a:rPr lang="ru-RU" smtClean="0"/>
              <a:t>наблюдение за дорожно-транспортными происшествиями, </a:t>
            </a:r>
          </a:p>
          <a:p>
            <a:pPr eaLnBrk="1" hangingPunct="1"/>
            <a:r>
              <a:rPr lang="ru-RU" smtClean="0"/>
              <a:t>выстрел из винтовки, </a:t>
            </a:r>
          </a:p>
          <a:p>
            <a:pPr eaLnBrk="1" hangingPunct="1"/>
            <a:r>
              <a:rPr lang="ru-RU" smtClean="0"/>
              <a:t>бросание игрального кубика, </a:t>
            </a:r>
          </a:p>
          <a:p>
            <a:pPr eaLnBrk="1" hangingPunct="1"/>
            <a:r>
              <a:rPr lang="ru-RU" smtClean="0"/>
              <a:t>химический эксперимент,</a:t>
            </a:r>
          </a:p>
          <a:p>
            <a:pPr eaLnBrk="1" hangingPunct="1"/>
            <a:r>
              <a:rPr lang="ru-RU" smtClean="0"/>
              <a:t>и т.п.</a:t>
            </a:r>
          </a:p>
        </p:txBody>
      </p:sp>
      <p:pic>
        <p:nvPicPr>
          <p:cNvPr id="21508" name="Picture 4" descr="k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6227763" y="4652963"/>
            <a:ext cx="2700337" cy="185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1"/>
          <p:cNvSpPr>
            <a:spLocks noChangeArrowheads="1"/>
          </p:cNvSpPr>
          <p:nvPr/>
        </p:nvSpPr>
        <p:spPr bwMode="auto">
          <a:xfrm>
            <a:off x="642910" y="214290"/>
            <a:ext cx="8001028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endParaRPr lang="en-US" sz="2400" dirty="0"/>
          </a:p>
          <a:p>
            <a:pPr algn="ctr" eaLnBrk="0" hangingPunct="0"/>
            <a:r>
              <a:rPr lang="en-US" sz="2400" dirty="0" err="1">
                <a:solidFill>
                  <a:srgbClr val="FF0000"/>
                </a:solidFill>
              </a:rPr>
              <a:t>Определение</a:t>
            </a:r>
            <a:endParaRPr lang="en-US" sz="2400" dirty="0">
              <a:solidFill>
                <a:srgbClr val="FF0000"/>
              </a:solidFill>
            </a:endParaRPr>
          </a:p>
          <a:p>
            <a:pPr marL="0" lvl="1" indent="457200" eaLnBrk="0" hangingPunct="0"/>
            <a:r>
              <a:rPr lang="en-US" sz="2400" b="1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Схема</a:t>
            </a:r>
            <a:r>
              <a:rPr lang="en-US" sz="24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Бернулли</a:t>
            </a:r>
            <a:r>
              <a:rPr lang="en-US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 —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это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когда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производится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 n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однотипных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независимых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опытов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, в 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каждом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которых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может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появиться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интересующее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нас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событие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 A,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причем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известна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вероятность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этого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события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P(A) = p.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Требуется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определить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вероятность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того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что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при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проведении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n 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испытаний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событие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 A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появится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ровно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k 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раз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457200" algn="just" eaLnBrk="0" hangingPunct="0"/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которые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решаются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схеме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Бернулли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чрезвычайно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разнообразны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от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простеньких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типа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найдите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вероятность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что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стрелок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попадет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1 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раз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 10»)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весьма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суровых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например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проценты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игральные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карты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). В 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реальности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эта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схема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часто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применяется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для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решения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задач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связанных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с 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контролем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качества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продукции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и 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надежности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различных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механизмов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все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характеристики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которых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длжны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быть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известны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начала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работы</a:t>
            </a:r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Прямоугольник 1"/>
          <p:cNvSpPr>
            <a:spLocks noChangeArrowheads="1"/>
          </p:cNvSpPr>
          <p:nvPr/>
        </p:nvSpPr>
        <p:spPr bwMode="auto">
          <a:xfrm>
            <a:off x="571500" y="500063"/>
            <a:ext cx="8072438" cy="569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solidFill>
                  <a:srgbClr val="FFC000"/>
                </a:solidFill>
              </a:rPr>
              <a:t>Поскольку речь идет о независимых испытаниях, и в каждом опыте вероятность события A одинакова, возможны лишь два исхода:</a:t>
            </a:r>
          </a:p>
          <a:p>
            <a:pPr algn="ctr"/>
            <a:endParaRPr lang="ru-RU" sz="2800">
              <a:solidFill>
                <a:srgbClr val="FFC000"/>
              </a:solidFill>
            </a:endParaRPr>
          </a:p>
          <a:p>
            <a:r>
              <a:rPr lang="ru-RU" sz="2800">
                <a:solidFill>
                  <a:srgbClr val="FFC000"/>
                </a:solidFill>
              </a:rPr>
              <a:t>A — появление события A с вероятностью p;</a:t>
            </a:r>
          </a:p>
          <a:p>
            <a:r>
              <a:rPr lang="ru-RU" sz="2800">
                <a:solidFill>
                  <a:srgbClr val="FFC000"/>
                </a:solidFill>
              </a:rPr>
              <a:t>«не А» — событие А не появилось, что происходит с вероятностью q = 1 − p.</a:t>
            </a:r>
          </a:p>
          <a:p>
            <a:r>
              <a:rPr lang="ru-RU" sz="2800">
                <a:solidFill>
                  <a:srgbClr val="FFC000"/>
                </a:solidFill>
              </a:rPr>
              <a:t>Важнейшее условие, без которого схема Бернулли теряет смысл — это постоянство. Сколько бы опытов мы ни проводили, нас интересует одно и то же событие A, которое возникает с одной и той же вероятностью p.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1"/>
          <p:cNvSpPr>
            <a:spLocks noChangeArrowheads="1"/>
          </p:cNvSpPr>
          <p:nvPr/>
        </p:nvSpPr>
        <p:spPr bwMode="auto">
          <a:xfrm>
            <a:off x="785813" y="785813"/>
            <a:ext cx="7500937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en-US" sz="2400" i="1" dirty="0" err="1">
                <a:solidFill>
                  <a:srgbClr val="FFC000"/>
                </a:solidFill>
              </a:rPr>
              <a:t>Теорема</a:t>
            </a:r>
            <a:r>
              <a:rPr lang="en-US" sz="2400" i="1" dirty="0">
                <a:solidFill>
                  <a:srgbClr val="FFC000"/>
                </a:solidFill>
              </a:rPr>
              <a:t> </a:t>
            </a:r>
            <a:r>
              <a:rPr lang="en-US" sz="2400" i="1" dirty="0" err="1">
                <a:solidFill>
                  <a:srgbClr val="FFC000"/>
                </a:solidFill>
              </a:rPr>
              <a:t>Бернулли</a:t>
            </a:r>
            <a:r>
              <a:rPr lang="en-US" sz="2400" dirty="0">
                <a:solidFill>
                  <a:srgbClr val="FFC000"/>
                </a:solidFill>
              </a:rPr>
              <a:t>. </a:t>
            </a:r>
            <a:r>
              <a:rPr lang="en-US" sz="2400" dirty="0" err="1">
                <a:solidFill>
                  <a:srgbClr val="FFC000"/>
                </a:solidFill>
              </a:rPr>
              <a:t>Пусть</a:t>
            </a:r>
            <a:r>
              <a:rPr lang="en-US" sz="2400" dirty="0">
                <a:solidFill>
                  <a:srgbClr val="FFC000"/>
                </a:solidFill>
              </a:rPr>
              <a:t> </a:t>
            </a:r>
            <a:r>
              <a:rPr lang="en-US" sz="2400" dirty="0" err="1">
                <a:solidFill>
                  <a:srgbClr val="FFC000"/>
                </a:solidFill>
              </a:rPr>
              <a:t>вероятность</a:t>
            </a:r>
            <a:r>
              <a:rPr lang="en-US" sz="2400" dirty="0">
                <a:solidFill>
                  <a:srgbClr val="FFC000"/>
                </a:solidFill>
              </a:rPr>
              <a:t> </a:t>
            </a:r>
            <a:r>
              <a:rPr lang="en-US" sz="2400" dirty="0" err="1">
                <a:solidFill>
                  <a:srgbClr val="FFC000"/>
                </a:solidFill>
              </a:rPr>
              <a:t>появления</a:t>
            </a:r>
            <a:r>
              <a:rPr lang="en-US" sz="2400" dirty="0">
                <a:solidFill>
                  <a:srgbClr val="FFC000"/>
                </a:solidFill>
              </a:rPr>
              <a:t> </a:t>
            </a:r>
            <a:r>
              <a:rPr lang="en-US" sz="2400" dirty="0" err="1">
                <a:solidFill>
                  <a:srgbClr val="FFC000"/>
                </a:solidFill>
              </a:rPr>
              <a:t>события</a:t>
            </a:r>
            <a:r>
              <a:rPr lang="en-US" sz="2400" dirty="0">
                <a:solidFill>
                  <a:srgbClr val="FFC000"/>
                </a:solidFill>
              </a:rPr>
              <a:t> A в </a:t>
            </a:r>
            <a:r>
              <a:rPr lang="en-US" sz="2400" dirty="0" err="1">
                <a:solidFill>
                  <a:srgbClr val="FFC000"/>
                </a:solidFill>
              </a:rPr>
              <a:t>каждом</a:t>
            </a:r>
            <a:r>
              <a:rPr lang="en-US" sz="2400" dirty="0">
                <a:solidFill>
                  <a:srgbClr val="FFC000"/>
                </a:solidFill>
              </a:rPr>
              <a:t> </a:t>
            </a:r>
            <a:r>
              <a:rPr lang="en-US" sz="2400" dirty="0" err="1">
                <a:solidFill>
                  <a:srgbClr val="FFC000"/>
                </a:solidFill>
              </a:rPr>
              <a:t>опыте</a:t>
            </a:r>
            <a:r>
              <a:rPr lang="en-US" sz="2400" dirty="0">
                <a:solidFill>
                  <a:srgbClr val="FFC000"/>
                </a:solidFill>
              </a:rPr>
              <a:t> </a:t>
            </a:r>
            <a:r>
              <a:rPr lang="en-US" sz="2400" dirty="0" err="1">
                <a:solidFill>
                  <a:srgbClr val="FFC000"/>
                </a:solidFill>
              </a:rPr>
              <a:t>постоянна</a:t>
            </a:r>
            <a:r>
              <a:rPr lang="en-US" sz="2400" dirty="0">
                <a:solidFill>
                  <a:srgbClr val="FFC000"/>
                </a:solidFill>
              </a:rPr>
              <a:t> и </a:t>
            </a:r>
            <a:r>
              <a:rPr lang="en-US" sz="2400" dirty="0" err="1">
                <a:solidFill>
                  <a:srgbClr val="FFC000"/>
                </a:solidFill>
              </a:rPr>
              <a:t>равна</a:t>
            </a:r>
            <a:r>
              <a:rPr lang="en-US" sz="2400" dirty="0">
                <a:solidFill>
                  <a:srgbClr val="FFC000"/>
                </a:solidFill>
              </a:rPr>
              <a:t> р. </a:t>
            </a:r>
            <a:r>
              <a:rPr lang="en-US" sz="2400" dirty="0" err="1">
                <a:solidFill>
                  <a:srgbClr val="FFC000"/>
                </a:solidFill>
              </a:rPr>
              <a:t>Тогда</a:t>
            </a:r>
            <a:r>
              <a:rPr lang="en-US" sz="2400" dirty="0">
                <a:solidFill>
                  <a:srgbClr val="FFC000"/>
                </a:solidFill>
              </a:rPr>
              <a:t> </a:t>
            </a:r>
            <a:r>
              <a:rPr lang="en-US" sz="2400" dirty="0" err="1">
                <a:solidFill>
                  <a:srgbClr val="FFC000"/>
                </a:solidFill>
              </a:rPr>
              <a:t>вероятность</a:t>
            </a:r>
            <a:r>
              <a:rPr lang="en-US" sz="2400" dirty="0">
                <a:solidFill>
                  <a:srgbClr val="FFC000"/>
                </a:solidFill>
              </a:rPr>
              <a:t> </a:t>
            </a:r>
            <a:r>
              <a:rPr lang="en-US" sz="2400" dirty="0" err="1">
                <a:solidFill>
                  <a:srgbClr val="FFC000"/>
                </a:solidFill>
              </a:rPr>
              <a:t>того</a:t>
            </a:r>
            <a:r>
              <a:rPr lang="en-US" sz="2400" dirty="0">
                <a:solidFill>
                  <a:srgbClr val="FFC000"/>
                </a:solidFill>
              </a:rPr>
              <a:t>, </a:t>
            </a:r>
            <a:r>
              <a:rPr lang="en-US" sz="2400" dirty="0" err="1">
                <a:solidFill>
                  <a:srgbClr val="FFC000"/>
                </a:solidFill>
              </a:rPr>
              <a:t>что</a:t>
            </a:r>
            <a:r>
              <a:rPr lang="en-US" sz="2400" dirty="0">
                <a:solidFill>
                  <a:srgbClr val="FFC000"/>
                </a:solidFill>
              </a:rPr>
              <a:t> в n </a:t>
            </a:r>
            <a:r>
              <a:rPr lang="en-US" sz="2400" dirty="0" err="1">
                <a:solidFill>
                  <a:srgbClr val="FFC000"/>
                </a:solidFill>
              </a:rPr>
              <a:t>независимых</a:t>
            </a:r>
            <a:r>
              <a:rPr lang="en-US" sz="2400" dirty="0">
                <a:solidFill>
                  <a:srgbClr val="FFC000"/>
                </a:solidFill>
              </a:rPr>
              <a:t> </a:t>
            </a:r>
            <a:r>
              <a:rPr lang="en-US" sz="2400" dirty="0" err="1">
                <a:solidFill>
                  <a:srgbClr val="FFC000"/>
                </a:solidFill>
              </a:rPr>
              <a:t>испытаниях</a:t>
            </a:r>
            <a:r>
              <a:rPr lang="en-US" sz="2400" dirty="0">
                <a:solidFill>
                  <a:srgbClr val="FFC000"/>
                </a:solidFill>
              </a:rPr>
              <a:t> </a:t>
            </a:r>
            <a:r>
              <a:rPr lang="en-US" sz="2400" dirty="0" err="1">
                <a:solidFill>
                  <a:srgbClr val="FFC000"/>
                </a:solidFill>
              </a:rPr>
              <a:t>событие</a:t>
            </a:r>
            <a:r>
              <a:rPr lang="en-US" sz="2400" dirty="0">
                <a:solidFill>
                  <a:srgbClr val="FFC000"/>
                </a:solidFill>
              </a:rPr>
              <a:t> A </a:t>
            </a:r>
            <a:r>
              <a:rPr lang="en-US" sz="2400" dirty="0" err="1">
                <a:solidFill>
                  <a:srgbClr val="FFC000"/>
                </a:solidFill>
              </a:rPr>
              <a:t>появится</a:t>
            </a:r>
            <a:r>
              <a:rPr lang="en-US" sz="2400" dirty="0">
                <a:solidFill>
                  <a:srgbClr val="FFC000"/>
                </a:solidFill>
              </a:rPr>
              <a:t> </a:t>
            </a:r>
            <a:r>
              <a:rPr lang="en-US" sz="2400" dirty="0" err="1">
                <a:solidFill>
                  <a:srgbClr val="FFC000"/>
                </a:solidFill>
              </a:rPr>
              <a:t>ровно</a:t>
            </a:r>
            <a:r>
              <a:rPr lang="en-US" sz="2400" dirty="0">
                <a:solidFill>
                  <a:srgbClr val="FFC000"/>
                </a:solidFill>
              </a:rPr>
              <a:t> k </a:t>
            </a:r>
            <a:r>
              <a:rPr lang="en-US" sz="2400" dirty="0" err="1">
                <a:solidFill>
                  <a:srgbClr val="FFC000"/>
                </a:solidFill>
              </a:rPr>
              <a:t>раз</a:t>
            </a:r>
            <a:r>
              <a:rPr lang="en-US" sz="2400" dirty="0">
                <a:solidFill>
                  <a:srgbClr val="FFC000"/>
                </a:solidFill>
              </a:rPr>
              <a:t>, </a:t>
            </a:r>
            <a:r>
              <a:rPr lang="en-US" sz="2400" dirty="0" err="1">
                <a:solidFill>
                  <a:srgbClr val="FFC000"/>
                </a:solidFill>
              </a:rPr>
              <a:t>рассчитывается</a:t>
            </a:r>
            <a:r>
              <a:rPr lang="en-US" sz="2400" dirty="0">
                <a:solidFill>
                  <a:srgbClr val="FFC000"/>
                </a:solidFill>
              </a:rPr>
              <a:t> </a:t>
            </a:r>
            <a:r>
              <a:rPr lang="en-US" sz="2400" dirty="0" err="1">
                <a:solidFill>
                  <a:srgbClr val="FFC000"/>
                </a:solidFill>
              </a:rPr>
              <a:t>по</a:t>
            </a:r>
            <a:r>
              <a:rPr lang="en-US" sz="2400" dirty="0">
                <a:solidFill>
                  <a:srgbClr val="FFC000"/>
                </a:solidFill>
              </a:rPr>
              <a:t> </a:t>
            </a:r>
            <a:r>
              <a:rPr lang="en-US" sz="2400" dirty="0" err="1">
                <a:solidFill>
                  <a:srgbClr val="FFC000"/>
                </a:solidFill>
              </a:rPr>
              <a:t>формуле</a:t>
            </a:r>
            <a:r>
              <a:rPr lang="en-US" sz="2400" dirty="0">
                <a:solidFill>
                  <a:srgbClr val="FFC000"/>
                </a:solidFill>
              </a:rPr>
              <a:t>:</a:t>
            </a:r>
          </a:p>
          <a:p>
            <a:pPr algn="just" eaLnBrk="0" hangingPunct="0"/>
            <a:r>
              <a:rPr lang="en-US" sz="2400" dirty="0">
                <a:solidFill>
                  <a:srgbClr val="FFC000"/>
                </a:solidFill>
              </a:rPr>
              <a:t>   </a:t>
            </a:r>
          </a:p>
          <a:p>
            <a:pPr algn="just" eaLnBrk="0" hangingPunct="0"/>
            <a:r>
              <a:rPr lang="en-US" sz="2400" dirty="0" err="1">
                <a:solidFill>
                  <a:srgbClr val="FFC000"/>
                </a:solidFill>
              </a:rPr>
              <a:t>где</a:t>
            </a:r>
            <a:r>
              <a:rPr lang="en-US" sz="2400" dirty="0">
                <a:solidFill>
                  <a:srgbClr val="FFC000"/>
                </a:solidFill>
              </a:rPr>
              <a:t> </a:t>
            </a:r>
            <a:r>
              <a:rPr lang="en-US" sz="2400" dirty="0" err="1" smtClean="0">
                <a:solidFill>
                  <a:srgbClr val="FFC000"/>
                </a:solidFill>
              </a:rPr>
              <a:t>C</a:t>
            </a:r>
            <a:r>
              <a:rPr lang="en-US" sz="2400" baseline="-30000" dirty="0" err="1" smtClean="0">
                <a:solidFill>
                  <a:srgbClr val="FFC000"/>
                </a:solidFill>
              </a:rPr>
              <a:t>n</a:t>
            </a:r>
            <a:r>
              <a:rPr lang="en-US" sz="2400" baseline="30000" dirty="0">
                <a:solidFill>
                  <a:srgbClr val="FFC000"/>
                </a:solidFill>
              </a:rPr>
              <a:t> </a:t>
            </a:r>
            <a:r>
              <a:rPr lang="en-US" sz="2400" baseline="30000" dirty="0" smtClean="0">
                <a:solidFill>
                  <a:srgbClr val="FFC000"/>
                </a:solidFill>
              </a:rPr>
              <a:t>m</a:t>
            </a:r>
            <a:r>
              <a:rPr lang="en-US" sz="2400" dirty="0" smtClean="0">
                <a:solidFill>
                  <a:srgbClr val="FFC000"/>
                </a:solidFill>
              </a:rPr>
              <a:t>— </a:t>
            </a:r>
            <a:r>
              <a:rPr lang="en-US" sz="2400" dirty="0" err="1">
                <a:solidFill>
                  <a:srgbClr val="FFC000"/>
                </a:solidFill>
              </a:rPr>
              <a:t>число</a:t>
            </a:r>
            <a:r>
              <a:rPr lang="en-US" sz="2400" dirty="0">
                <a:solidFill>
                  <a:srgbClr val="FFC000"/>
                </a:solidFill>
              </a:rPr>
              <a:t> </a:t>
            </a:r>
            <a:r>
              <a:rPr lang="en-US" sz="2400" dirty="0" err="1">
                <a:solidFill>
                  <a:srgbClr val="FFC000"/>
                </a:solidFill>
              </a:rPr>
              <a:t>сочетаний</a:t>
            </a:r>
            <a:r>
              <a:rPr lang="en-US" sz="2400" dirty="0">
                <a:solidFill>
                  <a:srgbClr val="FFC000"/>
                </a:solidFill>
              </a:rPr>
              <a:t>, q = 1 − p.</a:t>
            </a:r>
          </a:p>
          <a:p>
            <a:pPr algn="just" eaLnBrk="0" hangingPunct="0"/>
            <a:endParaRPr lang="en-US" dirty="0"/>
          </a:p>
          <a:p>
            <a:pPr algn="just" eaLnBrk="0" hangingPunct="0"/>
            <a:endParaRPr lang="en-US" dirty="0"/>
          </a:p>
        </p:txBody>
      </p:sp>
      <p:pic>
        <p:nvPicPr>
          <p:cNvPr id="58371" name="Picture 4" descr="http://chart.apis.google.com/chart?cht=tx&amp;chl=P_n%28m%29%20=%20C_n%5Em%20p%5Em%20q%5E%7Bn-m%7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75" y="3857625"/>
            <a:ext cx="52609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1"/>
          <p:cNvSpPr>
            <a:spLocks noChangeArrowheads="1"/>
          </p:cNvSpPr>
          <p:nvPr/>
        </p:nvSpPr>
        <p:spPr bwMode="auto">
          <a:xfrm>
            <a:off x="214313" y="571500"/>
            <a:ext cx="9144000" cy="606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dirty="0" err="1"/>
              <a:t>Вероятность</a:t>
            </a:r>
            <a:r>
              <a:rPr lang="en-US" dirty="0"/>
              <a:t> </a:t>
            </a:r>
            <a:r>
              <a:rPr lang="en-US" dirty="0" err="1"/>
              <a:t>того</a:t>
            </a:r>
            <a:r>
              <a:rPr lang="en-US" dirty="0"/>
              <a:t>, </a:t>
            </a:r>
            <a:r>
              <a:rPr lang="en-US" dirty="0" err="1"/>
              <a:t>что</a:t>
            </a:r>
            <a:r>
              <a:rPr lang="en-US" dirty="0"/>
              <a:t> </a:t>
            </a:r>
            <a:r>
              <a:rPr lang="ru-RU" dirty="0"/>
              <a:t>компьютер</a:t>
            </a:r>
            <a:r>
              <a:rPr lang="en-US" dirty="0"/>
              <a:t> </a:t>
            </a:r>
            <a:r>
              <a:rPr lang="en-US" dirty="0" err="1"/>
              <a:t>имеет</a:t>
            </a:r>
            <a:r>
              <a:rPr lang="en-US" dirty="0"/>
              <a:t> </a:t>
            </a:r>
            <a:r>
              <a:rPr lang="en-US" dirty="0" err="1"/>
              <a:t>скрытые</a:t>
            </a:r>
            <a:r>
              <a:rPr lang="en-US" dirty="0"/>
              <a:t> </a:t>
            </a:r>
            <a:r>
              <a:rPr lang="en-US" dirty="0" err="1"/>
              <a:t>дефекты</a:t>
            </a:r>
            <a:r>
              <a:rPr lang="en-US" dirty="0"/>
              <a:t>, </a:t>
            </a:r>
            <a:r>
              <a:rPr lang="en-US" dirty="0" err="1"/>
              <a:t>равна</a:t>
            </a:r>
            <a:r>
              <a:rPr lang="en-US" dirty="0"/>
              <a:t> 0,2. </a:t>
            </a:r>
            <a:r>
              <a:rPr lang="en-US" dirty="0" err="1"/>
              <a:t>На</a:t>
            </a:r>
            <a:r>
              <a:rPr lang="en-US" dirty="0"/>
              <a:t> </a:t>
            </a:r>
            <a:r>
              <a:rPr lang="en-US" dirty="0" err="1"/>
              <a:t>склад</a:t>
            </a:r>
            <a:r>
              <a:rPr lang="en-US" dirty="0"/>
              <a:t> </a:t>
            </a:r>
            <a:r>
              <a:rPr lang="en-US" dirty="0" err="1"/>
              <a:t>поступило</a:t>
            </a:r>
            <a:r>
              <a:rPr lang="en-US" dirty="0"/>
              <a:t> 20 </a:t>
            </a:r>
            <a:r>
              <a:rPr lang="ru-RU" dirty="0"/>
              <a:t>компьютеров</a:t>
            </a:r>
            <a:r>
              <a:rPr lang="en-US" dirty="0"/>
              <a:t>. </a:t>
            </a:r>
            <a:r>
              <a:rPr lang="en-US" dirty="0" err="1"/>
              <a:t>Какое</a:t>
            </a:r>
            <a:r>
              <a:rPr lang="en-US" dirty="0"/>
              <a:t> </a:t>
            </a:r>
            <a:r>
              <a:rPr lang="en-US" dirty="0" err="1"/>
              <a:t>событие</a:t>
            </a:r>
            <a:r>
              <a:rPr lang="en-US" dirty="0"/>
              <a:t> </a:t>
            </a:r>
            <a:r>
              <a:rPr lang="en-US" dirty="0" err="1"/>
              <a:t>вероятнее</a:t>
            </a:r>
            <a:r>
              <a:rPr lang="en-US" dirty="0"/>
              <a:t>: </a:t>
            </a:r>
            <a:r>
              <a:rPr lang="en-US" dirty="0" err="1"/>
              <a:t>что</a:t>
            </a:r>
            <a:r>
              <a:rPr lang="en-US" dirty="0"/>
              <a:t> в </a:t>
            </a:r>
            <a:r>
              <a:rPr lang="en-US" dirty="0" err="1"/>
              <a:t>этой</a:t>
            </a:r>
            <a:r>
              <a:rPr lang="en-US" dirty="0"/>
              <a:t> </a:t>
            </a:r>
            <a:r>
              <a:rPr lang="en-US" dirty="0" err="1"/>
              <a:t>партии</a:t>
            </a:r>
            <a:r>
              <a:rPr lang="en-US" dirty="0"/>
              <a:t> </a:t>
            </a:r>
            <a:r>
              <a:rPr lang="en-US" dirty="0" err="1"/>
              <a:t>имеется</a:t>
            </a:r>
            <a:r>
              <a:rPr lang="en-US" dirty="0"/>
              <a:t> </a:t>
            </a:r>
            <a:r>
              <a:rPr lang="en-US" dirty="0" err="1"/>
              <a:t>два</a:t>
            </a:r>
            <a:r>
              <a:rPr lang="en-US" dirty="0"/>
              <a:t> </a:t>
            </a:r>
            <a:r>
              <a:rPr lang="ru-RU" dirty="0"/>
              <a:t>компьютера</a:t>
            </a:r>
            <a:r>
              <a:rPr lang="en-US" dirty="0"/>
              <a:t> </a:t>
            </a:r>
            <a:r>
              <a:rPr lang="en-US" dirty="0" err="1"/>
              <a:t>со</a:t>
            </a:r>
            <a:r>
              <a:rPr lang="en-US" dirty="0"/>
              <a:t> </a:t>
            </a:r>
            <a:r>
              <a:rPr lang="en-US" dirty="0" err="1"/>
              <a:t>скрытыми</a:t>
            </a:r>
            <a:r>
              <a:rPr lang="en-US" dirty="0"/>
              <a:t> </a:t>
            </a:r>
            <a:r>
              <a:rPr lang="en-US" dirty="0" err="1"/>
              <a:t>дефектами</a:t>
            </a:r>
            <a:r>
              <a:rPr lang="en-US" dirty="0"/>
              <a:t> </a:t>
            </a:r>
            <a:r>
              <a:rPr lang="en-US" dirty="0" err="1"/>
              <a:t>или</a:t>
            </a:r>
            <a:r>
              <a:rPr lang="en-US" dirty="0"/>
              <a:t> </a:t>
            </a:r>
            <a:r>
              <a:rPr lang="en-US" dirty="0" err="1"/>
              <a:t>три</a:t>
            </a:r>
            <a:r>
              <a:rPr lang="en-US" dirty="0"/>
              <a:t>?</a:t>
            </a:r>
          </a:p>
          <a:p>
            <a:pPr eaLnBrk="0" hangingPunct="0"/>
            <a:r>
              <a:rPr lang="en-US" dirty="0" err="1"/>
              <a:t>Решение</a:t>
            </a:r>
            <a:endParaRPr lang="en-US" dirty="0"/>
          </a:p>
          <a:p>
            <a:pPr lvl="1" eaLnBrk="0" hangingPunct="0"/>
            <a:r>
              <a:rPr lang="en-US" dirty="0" err="1"/>
              <a:t>Интересующее</a:t>
            </a:r>
            <a:r>
              <a:rPr lang="en-US" dirty="0"/>
              <a:t> </a:t>
            </a:r>
            <a:r>
              <a:rPr lang="en-US" dirty="0" err="1"/>
              <a:t>событие</a:t>
            </a:r>
            <a:r>
              <a:rPr lang="en-US" dirty="0"/>
              <a:t> A — </a:t>
            </a:r>
            <a:r>
              <a:rPr lang="en-US" dirty="0" err="1"/>
              <a:t>наличие</a:t>
            </a:r>
            <a:r>
              <a:rPr lang="en-US" dirty="0"/>
              <a:t> </a:t>
            </a:r>
            <a:r>
              <a:rPr lang="en-US" dirty="0" err="1"/>
              <a:t>скрытого</a:t>
            </a:r>
            <a:r>
              <a:rPr lang="en-US" dirty="0"/>
              <a:t> </a:t>
            </a:r>
            <a:r>
              <a:rPr lang="en-US" dirty="0" err="1"/>
              <a:t>дефекта</a:t>
            </a:r>
            <a:r>
              <a:rPr lang="en-US" dirty="0"/>
              <a:t>. </a:t>
            </a:r>
            <a:r>
              <a:rPr lang="en-US" dirty="0" err="1"/>
              <a:t>Всего</a:t>
            </a:r>
            <a:r>
              <a:rPr lang="en-US" dirty="0"/>
              <a:t> </a:t>
            </a:r>
            <a:r>
              <a:rPr lang="ru-RU" dirty="0"/>
              <a:t>компьютеров</a:t>
            </a:r>
            <a:r>
              <a:rPr lang="en-US" dirty="0"/>
              <a:t> n = 20, </a:t>
            </a:r>
            <a:r>
              <a:rPr lang="en-US" dirty="0" err="1"/>
              <a:t>вероятность</a:t>
            </a:r>
            <a:r>
              <a:rPr lang="en-US" dirty="0"/>
              <a:t> </a:t>
            </a:r>
            <a:r>
              <a:rPr lang="en-US" dirty="0" err="1"/>
              <a:t>скрытого</a:t>
            </a:r>
            <a:r>
              <a:rPr lang="en-US" dirty="0"/>
              <a:t> </a:t>
            </a:r>
            <a:r>
              <a:rPr lang="en-US" dirty="0" err="1"/>
              <a:t>дефекта</a:t>
            </a:r>
            <a:r>
              <a:rPr lang="en-US" dirty="0"/>
              <a:t> p = 0,2. </a:t>
            </a:r>
            <a:r>
              <a:rPr lang="en-US" dirty="0" err="1"/>
              <a:t>Соответственно</a:t>
            </a:r>
            <a:r>
              <a:rPr lang="en-US" dirty="0"/>
              <a:t>, </a:t>
            </a:r>
            <a:r>
              <a:rPr lang="en-US" dirty="0" err="1"/>
              <a:t>вероятность</a:t>
            </a:r>
            <a:r>
              <a:rPr lang="en-US" dirty="0"/>
              <a:t> </a:t>
            </a:r>
            <a:r>
              <a:rPr lang="en-US" dirty="0" err="1"/>
              <a:t>получить</a:t>
            </a:r>
            <a:r>
              <a:rPr lang="en-US" dirty="0"/>
              <a:t> </a:t>
            </a:r>
            <a:r>
              <a:rPr lang="ru-RU" dirty="0"/>
              <a:t>компьютер </a:t>
            </a:r>
            <a:r>
              <a:rPr lang="en-US" dirty="0" err="1"/>
              <a:t>без</a:t>
            </a:r>
            <a:r>
              <a:rPr lang="en-US" dirty="0"/>
              <a:t> </a:t>
            </a:r>
            <a:r>
              <a:rPr lang="en-US" dirty="0" err="1"/>
              <a:t>скрытого</a:t>
            </a:r>
            <a:r>
              <a:rPr lang="en-US" dirty="0"/>
              <a:t> </a:t>
            </a:r>
            <a:r>
              <a:rPr lang="en-US" dirty="0" err="1"/>
              <a:t>дефекта</a:t>
            </a:r>
            <a:r>
              <a:rPr lang="en-US" dirty="0"/>
              <a:t> </a:t>
            </a:r>
            <a:r>
              <a:rPr lang="en-US" dirty="0" err="1"/>
              <a:t>равна</a:t>
            </a:r>
            <a:r>
              <a:rPr lang="en-US" dirty="0"/>
              <a:t> q = 1 − 0,2 = 0,8.</a:t>
            </a:r>
          </a:p>
          <a:p>
            <a:pPr lvl="1" eaLnBrk="0" hangingPunct="0"/>
            <a:r>
              <a:rPr lang="en-US" dirty="0" err="1"/>
              <a:t>Получаем</a:t>
            </a:r>
            <a:r>
              <a:rPr lang="en-US" dirty="0"/>
              <a:t> </a:t>
            </a:r>
            <a:r>
              <a:rPr lang="en-US" dirty="0" err="1"/>
              <a:t>стартовые</a:t>
            </a:r>
            <a:r>
              <a:rPr lang="en-US" dirty="0"/>
              <a:t> </a:t>
            </a:r>
            <a:r>
              <a:rPr lang="en-US" dirty="0" err="1"/>
              <a:t>условия</a:t>
            </a:r>
            <a:r>
              <a:rPr lang="en-US" dirty="0"/>
              <a:t> </a:t>
            </a:r>
            <a:r>
              <a:rPr lang="en-US" dirty="0" err="1"/>
              <a:t>для</a:t>
            </a:r>
            <a:r>
              <a:rPr lang="en-US" dirty="0"/>
              <a:t> </a:t>
            </a:r>
            <a:r>
              <a:rPr lang="en-US" dirty="0" err="1"/>
              <a:t>схемы</a:t>
            </a:r>
            <a:r>
              <a:rPr lang="en-US" dirty="0"/>
              <a:t> </a:t>
            </a:r>
            <a:r>
              <a:rPr lang="en-US" dirty="0" err="1"/>
              <a:t>Бернулли</a:t>
            </a:r>
            <a:r>
              <a:rPr lang="en-US" dirty="0"/>
              <a:t>: n = 20; p = 0,2; q = 0,8.</a:t>
            </a:r>
          </a:p>
          <a:p>
            <a:pPr lvl="1" eaLnBrk="0" hangingPunct="0"/>
            <a:r>
              <a:rPr lang="en-US" dirty="0" err="1"/>
              <a:t>Найдем</a:t>
            </a:r>
            <a:r>
              <a:rPr lang="en-US" dirty="0"/>
              <a:t> </a:t>
            </a:r>
            <a:r>
              <a:rPr lang="en-US" dirty="0" err="1"/>
              <a:t>вероятность</a:t>
            </a:r>
            <a:r>
              <a:rPr lang="en-US" dirty="0"/>
              <a:t> </a:t>
            </a:r>
            <a:r>
              <a:rPr lang="en-US" dirty="0" err="1"/>
              <a:t>получить</a:t>
            </a:r>
            <a:r>
              <a:rPr lang="en-US" dirty="0"/>
              <a:t> </a:t>
            </a:r>
            <a:r>
              <a:rPr lang="en-US" dirty="0" err="1"/>
              <a:t>два</a:t>
            </a:r>
            <a:r>
              <a:rPr lang="en-US" dirty="0"/>
              <a:t> «</a:t>
            </a:r>
            <a:r>
              <a:rPr lang="en-US" dirty="0" err="1"/>
              <a:t>дефектных</a:t>
            </a:r>
            <a:r>
              <a:rPr lang="en-US" dirty="0"/>
              <a:t>» </a:t>
            </a:r>
            <a:r>
              <a:rPr lang="ru-RU" dirty="0"/>
              <a:t>компьютера</a:t>
            </a:r>
            <a:r>
              <a:rPr lang="en-US" dirty="0"/>
              <a:t> (k = 2) и </a:t>
            </a:r>
            <a:r>
              <a:rPr lang="en-US" dirty="0" err="1"/>
              <a:t>три</a:t>
            </a:r>
            <a:r>
              <a:rPr lang="en-US" dirty="0"/>
              <a:t> (k = 3):</a:t>
            </a:r>
          </a:p>
          <a:p>
            <a:pPr lvl="1" eaLnBrk="0" hangingPunct="0"/>
            <a:r>
              <a:rPr lang="en-US" dirty="0"/>
              <a:t>  </a:t>
            </a:r>
            <a:r>
              <a:rPr lang="en-US" sz="4600" dirty="0"/>
              <a:t> </a:t>
            </a:r>
            <a:endParaRPr lang="en-US" dirty="0"/>
          </a:p>
          <a:p>
            <a:pPr lvl="1" eaLnBrk="0" hangingPunct="0"/>
            <a:endParaRPr lang="ru-RU" dirty="0"/>
          </a:p>
          <a:p>
            <a:pPr lvl="1" eaLnBrk="0" hangingPunct="0"/>
            <a:endParaRPr lang="ru-RU" dirty="0"/>
          </a:p>
          <a:p>
            <a:pPr lvl="1" eaLnBrk="0" hangingPunct="0"/>
            <a:endParaRPr lang="ru-RU" dirty="0"/>
          </a:p>
          <a:p>
            <a:pPr lvl="1" eaLnBrk="0" hangingPunct="0"/>
            <a:endParaRPr lang="ru-RU" dirty="0"/>
          </a:p>
          <a:p>
            <a:pPr lvl="1" eaLnBrk="0" hangingPunct="0"/>
            <a:r>
              <a:rPr lang="en-US" dirty="0" err="1"/>
              <a:t>Очевидно</a:t>
            </a:r>
            <a:r>
              <a:rPr lang="en-US" dirty="0"/>
              <a:t>, P</a:t>
            </a:r>
            <a:r>
              <a:rPr lang="en-US" baseline="-30000" dirty="0"/>
              <a:t>20</a:t>
            </a:r>
            <a:r>
              <a:rPr lang="en-US" dirty="0"/>
              <a:t>(3) &gt; P</a:t>
            </a:r>
            <a:r>
              <a:rPr lang="en-US" baseline="-30000" dirty="0"/>
              <a:t>20</a:t>
            </a:r>
            <a:r>
              <a:rPr lang="en-US" dirty="0"/>
              <a:t>(2), </a:t>
            </a:r>
            <a:r>
              <a:rPr lang="en-US" dirty="0" err="1"/>
              <a:t>т.е</a:t>
            </a:r>
            <a:r>
              <a:rPr lang="en-US" dirty="0"/>
              <a:t>. </a:t>
            </a:r>
            <a:r>
              <a:rPr lang="en-US" dirty="0" err="1"/>
              <a:t>вероятность</a:t>
            </a:r>
            <a:r>
              <a:rPr lang="en-US" dirty="0"/>
              <a:t> </a:t>
            </a:r>
            <a:r>
              <a:rPr lang="en-US" dirty="0" err="1"/>
              <a:t>получить</a:t>
            </a:r>
            <a:r>
              <a:rPr lang="en-US" dirty="0"/>
              <a:t> </a:t>
            </a:r>
            <a:r>
              <a:rPr lang="en-US" dirty="0" err="1"/>
              <a:t>три</a:t>
            </a:r>
            <a:r>
              <a:rPr lang="en-US" dirty="0"/>
              <a:t> </a:t>
            </a:r>
            <a:r>
              <a:rPr lang="ru-RU" dirty="0"/>
              <a:t>компьютера</a:t>
            </a:r>
            <a:r>
              <a:rPr lang="en-US" dirty="0"/>
              <a:t> </a:t>
            </a:r>
            <a:r>
              <a:rPr lang="en-US" dirty="0" err="1"/>
              <a:t>со</a:t>
            </a:r>
            <a:r>
              <a:rPr lang="en-US" dirty="0"/>
              <a:t> </a:t>
            </a:r>
            <a:r>
              <a:rPr lang="en-US" dirty="0" err="1"/>
              <a:t>скрытыми</a:t>
            </a:r>
            <a:r>
              <a:rPr lang="en-US" dirty="0"/>
              <a:t> </a:t>
            </a:r>
            <a:r>
              <a:rPr lang="en-US" dirty="0" err="1"/>
              <a:t>дефектами</a:t>
            </a:r>
            <a:r>
              <a:rPr lang="en-US" dirty="0"/>
              <a:t> </a:t>
            </a:r>
            <a:r>
              <a:rPr lang="en-US" dirty="0" err="1"/>
              <a:t>больше</a:t>
            </a:r>
            <a:r>
              <a:rPr lang="en-US" dirty="0"/>
              <a:t> </a:t>
            </a:r>
            <a:r>
              <a:rPr lang="en-US" dirty="0" err="1"/>
              <a:t>вероятности</a:t>
            </a:r>
            <a:r>
              <a:rPr lang="en-US" dirty="0"/>
              <a:t> </a:t>
            </a:r>
            <a:r>
              <a:rPr lang="en-US" dirty="0" err="1"/>
              <a:t>получить</a:t>
            </a:r>
            <a:r>
              <a:rPr lang="en-US" dirty="0"/>
              <a:t> </a:t>
            </a:r>
            <a:r>
              <a:rPr lang="en-US" dirty="0" err="1"/>
              <a:t>только</a:t>
            </a:r>
            <a:r>
              <a:rPr lang="en-US" dirty="0"/>
              <a:t> </a:t>
            </a:r>
            <a:r>
              <a:rPr lang="en-US" dirty="0" err="1"/>
              <a:t>два</a:t>
            </a:r>
            <a:r>
              <a:rPr lang="en-US" dirty="0"/>
              <a:t> </a:t>
            </a:r>
            <a:r>
              <a:rPr lang="en-US" dirty="0" err="1"/>
              <a:t>таких</a:t>
            </a:r>
            <a:r>
              <a:rPr lang="en-US" dirty="0"/>
              <a:t> </a:t>
            </a:r>
            <a:r>
              <a:rPr lang="ru-RU" dirty="0" err="1"/>
              <a:t>компьюетра</a:t>
            </a:r>
            <a:r>
              <a:rPr lang="en-US" dirty="0"/>
              <a:t>. </a:t>
            </a:r>
            <a:r>
              <a:rPr lang="en-US" dirty="0" err="1"/>
              <a:t>Причем</a:t>
            </a:r>
            <a:r>
              <a:rPr lang="en-US" dirty="0"/>
              <a:t>, </a:t>
            </a:r>
            <a:r>
              <a:rPr lang="en-US" dirty="0" err="1"/>
              <a:t>разница</a:t>
            </a:r>
            <a:r>
              <a:rPr lang="en-US" dirty="0"/>
              <a:t> </a:t>
            </a:r>
            <a:r>
              <a:rPr lang="en-US" dirty="0" err="1"/>
              <a:t>неслабая</a:t>
            </a:r>
            <a:r>
              <a:rPr lang="en-US" dirty="0"/>
              <a:t>.</a:t>
            </a:r>
          </a:p>
          <a:p>
            <a:pPr lvl="1" eaLnBrk="0" hangingPunct="0"/>
            <a:endParaRPr lang="en-US" dirty="0"/>
          </a:p>
          <a:p>
            <a:pPr eaLnBrk="0" hangingPunct="0"/>
            <a:endParaRPr lang="en-US" dirty="0"/>
          </a:p>
        </p:txBody>
      </p:sp>
      <p:graphicFrame>
        <p:nvGraphicFramePr>
          <p:cNvPr id="13314" name="Object 3"/>
          <p:cNvGraphicFramePr>
            <a:graphicFrameLocks noChangeAspect="1"/>
          </p:cNvGraphicFramePr>
          <p:nvPr/>
        </p:nvGraphicFramePr>
        <p:xfrm>
          <a:off x="1857375" y="3143250"/>
          <a:ext cx="5273675" cy="2020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6" name="Формула" r:id="rId3" imgW="2717640" imgH="1041120" progId="Equation.3">
                  <p:embed/>
                </p:oleObj>
              </mc:Choice>
              <mc:Fallback>
                <p:oleObj name="Формула" r:id="rId3" imgW="2717640" imgH="104112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7375" y="3143250"/>
                        <a:ext cx="5273675" cy="2020888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Случайные величины</a:t>
            </a:r>
            <a:endParaRPr lang="ru-RU" dirty="0"/>
          </a:p>
        </p:txBody>
      </p:sp>
      <p:sp>
        <p:nvSpPr>
          <p:cNvPr id="5939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2000" smtClean="0"/>
              <a:t>Под случайной величиной понимается величина, которая в результате опыта со случайным исходом принимает то или иное значение. Возможные значения случайной величины образуют множество </a:t>
            </a:r>
            <a:r>
              <a:rPr lang="en-US" sz="2000" smtClean="0"/>
              <a:t>E</a:t>
            </a:r>
            <a:r>
              <a:rPr lang="ru-RU" sz="2000" smtClean="0"/>
              <a:t>, которое называется множеством возможных значений случайной величины. Обозначения случайной величины: X, Y, Z; возможные значения случайной величины: x, y, z.</a:t>
            </a:r>
            <a:endParaRPr lang="en-US" sz="2000" smtClean="0"/>
          </a:p>
          <a:p>
            <a:pPr algn="just"/>
            <a:r>
              <a:rPr lang="ru-RU" sz="2000" smtClean="0"/>
              <a:t>В зависимости от вида множества </a:t>
            </a:r>
            <a:r>
              <a:rPr lang="en-US" sz="2000" smtClean="0"/>
              <a:t>E</a:t>
            </a:r>
            <a:r>
              <a:rPr lang="ru-RU" sz="2000" smtClean="0"/>
              <a:t> случайные величины могут быть </a:t>
            </a:r>
            <a:r>
              <a:rPr lang="ru-RU" sz="2000" i="1" u="sng" smtClean="0">
                <a:solidFill>
                  <a:srgbClr val="FFFF00"/>
                </a:solidFill>
              </a:rPr>
              <a:t>дискретными</a:t>
            </a:r>
            <a:r>
              <a:rPr lang="ru-RU" sz="2000" smtClean="0"/>
              <a:t> и </a:t>
            </a:r>
            <a:r>
              <a:rPr lang="ru-RU" sz="2000" i="1" smtClean="0">
                <a:solidFill>
                  <a:srgbClr val="FFFF00"/>
                </a:solidFill>
              </a:rPr>
              <a:t>непрерывными</a:t>
            </a:r>
            <a:r>
              <a:rPr lang="ru-RU" sz="2000" smtClean="0"/>
              <a:t>. СВ </a:t>
            </a:r>
            <a:r>
              <a:rPr lang="ru-RU" sz="2000" i="1" smtClean="0"/>
              <a:t>Х </a:t>
            </a:r>
            <a:r>
              <a:rPr lang="ru-RU" sz="2000" smtClean="0"/>
              <a:t>называется </a:t>
            </a:r>
            <a:r>
              <a:rPr lang="ru-RU" sz="2000" b="1" i="1" smtClean="0"/>
              <a:t>дискретной</a:t>
            </a:r>
            <a:r>
              <a:rPr lang="ru-RU" sz="2000" smtClean="0"/>
              <a:t>, если множество ее возможных значений </a:t>
            </a:r>
            <a:r>
              <a:rPr lang="en-US" sz="2000" smtClean="0"/>
              <a:t>E</a:t>
            </a:r>
            <a:r>
              <a:rPr lang="ru-RU" sz="2000" smtClean="0"/>
              <a:t> – счетное или конечное. Если множество возможных значений СВ несчетно, то такая СВ является </a:t>
            </a:r>
            <a:r>
              <a:rPr lang="ru-RU" sz="2000" b="1" i="1" smtClean="0"/>
              <a:t>непрерывной</a:t>
            </a:r>
            <a:r>
              <a:rPr lang="ru-RU" sz="200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Закон распределения случайной величины </a:t>
            </a:r>
            <a:endParaRPr lang="ru-RU" dirty="0"/>
          </a:p>
        </p:txBody>
      </p:sp>
      <p:sp>
        <p:nvSpPr>
          <p:cNvPr id="6041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2400" b="1" i="1" smtClean="0"/>
              <a:t>Законом распределения СВ</a:t>
            </a:r>
            <a:r>
              <a:rPr lang="ru-RU" sz="2400" smtClean="0"/>
              <a:t> называется любое правило (таблица, функция), позволяющее находить вероятности всевозможных событий, связанных со случайной величиной. (То есть, всякое соотношение, устанавливающее связь между возможными значениями СВ и их вероятностями.)</a:t>
            </a:r>
          </a:p>
          <a:p>
            <a:pPr algn="just"/>
            <a:r>
              <a:rPr lang="ru-RU" sz="2400" smtClean="0"/>
              <a:t>СВ будет полностью описана с вероятностной точки зрения, если мы зададим это распределение, т.е. в точности укажем, какой вероятностью обладает каждое событие. Про случайную величину мы будем говорить, что она </a:t>
            </a:r>
            <a:r>
              <a:rPr lang="ru-RU" sz="2400" i="1" smtClean="0">
                <a:solidFill>
                  <a:srgbClr val="FFFF00"/>
                </a:solidFill>
              </a:rPr>
              <a:t>подчинена данному закону распределения</a:t>
            </a:r>
            <a:r>
              <a:rPr lang="ru-RU" sz="2400" smtClean="0">
                <a:solidFill>
                  <a:srgbClr val="FFFF00"/>
                </a:solidFill>
              </a:rPr>
              <a:t>.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144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mtClean="0"/>
              <a:t>Любое правило (таблица, функция, график) позволяющее находить вероятность произвольных событий, в частности, указывающее вероятности отдельных значений случайной величины называется </a:t>
            </a:r>
            <a:r>
              <a:rPr lang="ru-RU" smtClean="0">
                <a:solidFill>
                  <a:srgbClr val="FFFF00"/>
                </a:solidFill>
              </a:rPr>
              <a:t>законом распределения случайной величины.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25"/>
            <a:ext cx="8229600" cy="638175"/>
          </a:xfrm>
        </p:spPr>
        <p:txBody>
          <a:bodyPr/>
          <a:lstStyle/>
          <a:p>
            <a:pPr>
              <a:defRPr/>
            </a:pPr>
            <a:r>
              <a:rPr lang="ru-RU" sz="3200" b="1" dirty="0" smtClean="0"/>
              <a:t>Ряд распределения дискретной случайной величины. </a:t>
            </a:r>
            <a:endParaRPr lang="ru-RU" sz="3200" dirty="0"/>
          </a:p>
        </p:txBody>
      </p:sp>
      <p:sp>
        <p:nvSpPr>
          <p:cNvPr id="62467" name="Прямоугольник 2"/>
          <p:cNvSpPr>
            <a:spLocks noChangeArrowheads="1"/>
          </p:cNvSpPr>
          <p:nvPr/>
        </p:nvSpPr>
        <p:spPr bwMode="auto">
          <a:xfrm>
            <a:off x="428625" y="1428750"/>
            <a:ext cx="8358188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i="1">
                <a:solidFill>
                  <a:srgbClr val="FFFF00"/>
                </a:solidFill>
              </a:rPr>
              <a:t>Рядом распределения</a:t>
            </a:r>
            <a:r>
              <a:rPr lang="ru-RU" sz="2000">
                <a:solidFill>
                  <a:srgbClr val="FFFF00"/>
                </a:solidFill>
              </a:rPr>
              <a:t> </a:t>
            </a:r>
            <a:r>
              <a:rPr lang="ru-RU" sz="2000"/>
              <a:t>дискретной случайной величины называется таблица, в которой перечислены в порядке возрастания все возможные значения случайной величины </a:t>
            </a:r>
            <a:r>
              <a:rPr lang="ru-RU" sz="2000" i="1"/>
              <a:t>X</a:t>
            </a:r>
            <a:r>
              <a:rPr lang="ru-RU" sz="2000"/>
              <a:t>: </a:t>
            </a:r>
            <a:r>
              <a:rPr lang="ru-RU" sz="2000" i="1"/>
              <a:t>x</a:t>
            </a:r>
            <a:r>
              <a:rPr lang="ru-RU" sz="2000" i="1" baseline="-25000"/>
              <a:t>1</a:t>
            </a:r>
            <a:r>
              <a:rPr lang="ru-RU" sz="2000" i="1"/>
              <a:t>, x</a:t>
            </a:r>
            <a:r>
              <a:rPr lang="ru-RU" sz="2000" i="1" baseline="-25000"/>
              <a:t>2</a:t>
            </a:r>
            <a:r>
              <a:rPr lang="ru-RU" sz="2000" i="1"/>
              <a:t>, …, x</a:t>
            </a:r>
            <a:r>
              <a:rPr lang="ru-RU" sz="2000" i="1" baseline="-25000"/>
              <a:t>n</a:t>
            </a:r>
            <a:r>
              <a:rPr lang="ru-RU" sz="2000" i="1"/>
              <a:t>,</a:t>
            </a:r>
            <a:r>
              <a:rPr lang="ru-RU" sz="2000"/>
              <a:t> … и вероятности этих значений </a:t>
            </a:r>
            <a:r>
              <a:rPr lang="ru-RU" sz="2000" i="1"/>
              <a:t>p</a:t>
            </a:r>
            <a:r>
              <a:rPr lang="ru-RU" sz="2000" i="1" baseline="-25000"/>
              <a:t>1</a:t>
            </a:r>
            <a:r>
              <a:rPr lang="ru-RU" sz="2000" i="1"/>
              <a:t>, p</a:t>
            </a:r>
            <a:r>
              <a:rPr lang="ru-RU" sz="2000" i="1" baseline="-25000"/>
              <a:t>2</a:t>
            </a:r>
            <a:r>
              <a:rPr lang="ru-RU" sz="2000" i="1"/>
              <a:t>, …, p</a:t>
            </a:r>
            <a:r>
              <a:rPr lang="ru-RU" sz="2000" i="1" baseline="-25000"/>
              <a:t>n</a:t>
            </a:r>
            <a:r>
              <a:rPr lang="ru-RU" sz="2000" i="1"/>
              <a:t>, …,</a:t>
            </a:r>
            <a:r>
              <a:rPr lang="ru-RU" sz="2000"/>
              <a:t> где </a:t>
            </a:r>
            <a:r>
              <a:rPr lang="ru-RU" sz="2000" i="1"/>
              <a:t>p</a:t>
            </a:r>
            <a:r>
              <a:rPr lang="ru-RU" sz="2000" i="1" baseline="-25000"/>
              <a:t>i</a:t>
            </a:r>
            <a:r>
              <a:rPr lang="ru-RU" sz="2000" i="1"/>
              <a:t>=P{X=x</a:t>
            </a:r>
            <a:r>
              <a:rPr lang="ru-RU" sz="2000" i="1" baseline="-25000"/>
              <a:t>i</a:t>
            </a:r>
            <a:r>
              <a:rPr lang="ru-RU" sz="2000" i="1"/>
              <a:t>}</a:t>
            </a:r>
            <a:r>
              <a:rPr lang="ru-RU" sz="2000"/>
              <a:t> – вероятность того, что в результате опыта СВ Х примет значение </a:t>
            </a:r>
            <a:r>
              <a:rPr lang="ru-RU" sz="2000" i="1"/>
              <a:t>x</a:t>
            </a:r>
            <a:r>
              <a:rPr lang="ru-RU" sz="2000" i="1" baseline="-25000"/>
              <a:t>i</a:t>
            </a:r>
            <a:r>
              <a:rPr lang="ru-RU" sz="2000"/>
              <a:t> (</a:t>
            </a:r>
            <a:r>
              <a:rPr lang="ru-RU" sz="2000" i="1"/>
              <a:t>i</a:t>
            </a:r>
            <a:r>
              <a:rPr lang="ru-RU" sz="2000"/>
              <a:t>=1,2,…, </a:t>
            </a:r>
            <a:r>
              <a:rPr lang="ru-RU" sz="2000" i="1"/>
              <a:t>n</a:t>
            </a:r>
            <a:r>
              <a:rPr lang="ru-RU" sz="2000"/>
              <a:t>, …).</a:t>
            </a:r>
          </a:p>
        </p:txBody>
      </p:sp>
      <p:pic>
        <p:nvPicPr>
          <p:cNvPr id="6246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0" y="3071813"/>
            <a:ext cx="44640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9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0213" y="4460875"/>
            <a:ext cx="8428037" cy="211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75" y="2571750"/>
            <a:ext cx="4464050" cy="182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Rot="1" noChangeArrowheads="1"/>
          </p:cNvSpPr>
          <p:nvPr/>
        </p:nvSpPr>
        <p:spPr bwMode="auto">
          <a:xfrm>
            <a:off x="454025" y="3810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71842" dir="2700000" algn="c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r>
              <a:rPr lang="ru-RU" sz="4000" kern="0">
                <a:solidFill>
                  <a:srgbClr val="FF6600"/>
                </a:solidFill>
                <a:latin typeface="+mj-lt"/>
                <a:ea typeface="+mj-ea"/>
                <a:cs typeface="+mj-cs"/>
              </a:rPr>
              <a:t>Функция распределения случайной величины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200" dirty="0" smtClean="0"/>
              <a:t>Многоугольник распределения</a:t>
            </a:r>
            <a:endParaRPr lang="ru-RU" sz="3200" dirty="0"/>
          </a:p>
        </p:txBody>
      </p:sp>
      <p:pic>
        <p:nvPicPr>
          <p:cNvPr id="64515" name="Содержимое 3" descr="image061.gif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14500" y="1714500"/>
            <a:ext cx="6481763" cy="30718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5400" smtClean="0"/>
              <a:t>СТАТИСТИЧЕСКИЙ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 eaLnBrk="1" hangingPunct="1">
              <a:buFontTx/>
              <a:buNone/>
            </a:pPr>
            <a:r>
              <a:rPr lang="ru-RU" dirty="0" smtClean="0"/>
              <a:t>   </a:t>
            </a:r>
            <a:r>
              <a:rPr lang="ru-RU" sz="4400" dirty="0" smtClean="0"/>
              <a:t>Эксперимент называют СТАТИСТИЧЕСКИМ, если он может быть повторен в практически неизменных условиях неограниченное число раз.</a:t>
            </a:r>
          </a:p>
        </p:txBody>
      </p:sp>
      <p:sp>
        <p:nvSpPr>
          <p:cNvPr id="47108" name="AutoShape 4"/>
          <p:cNvSpPr>
            <a:spLocks noChangeArrowheads="1"/>
          </p:cNvSpPr>
          <p:nvPr/>
        </p:nvSpPr>
        <p:spPr bwMode="gray">
          <a:xfrm>
            <a:off x="179388" y="1341438"/>
            <a:ext cx="512762" cy="5207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800" b="1">
                <a:sym typeface="Wingdings" pitchFamily="2" charset="2"/>
              </a:rPr>
              <a:t>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Пример</a:t>
            </a:r>
            <a:endParaRPr lang="ru-RU" dirty="0"/>
          </a:p>
        </p:txBody>
      </p:sp>
      <p:sp>
        <p:nvSpPr>
          <p:cNvPr id="1434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smtClean="0"/>
              <a:t>В урне 8 шаров, из них 5 белых, остальные черные. Вынимают 3 шара. Найти закон распределения белых шаров в выборке.</a:t>
            </a:r>
          </a:p>
          <a:p>
            <a:r>
              <a:rPr lang="ru-RU" sz="2000" smtClean="0"/>
              <a:t>Решение: </a:t>
            </a:r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714375" y="2357438"/>
          <a:ext cx="3732213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8" name="Формула" r:id="rId3" imgW="1612800" imgH="228600" progId="Equation.3">
                  <p:embed/>
                </p:oleObj>
              </mc:Choice>
              <mc:Fallback>
                <p:oleObj name="Формула" r:id="rId3" imgW="1612800" imgH="228600" progId="Equation.3">
                  <p:embed/>
                  <p:pic>
                    <p:nvPicPr>
                      <p:cNvPr id="0" name="Object 2" descr="Пергамент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75" y="2357438"/>
                        <a:ext cx="3732213" cy="530225"/>
                      </a:xfrm>
                      <a:prstGeom prst="rect">
                        <a:avLst/>
                      </a:prstGeom>
                      <a:blipFill dpi="0" rotWithShape="0">
                        <a:blip r:embed="rId5"/>
                        <a:srcRect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39" name="Object 8"/>
          <p:cNvGraphicFramePr>
            <a:graphicFrameLocks noChangeAspect="1"/>
          </p:cNvGraphicFramePr>
          <p:nvPr/>
        </p:nvGraphicFramePr>
        <p:xfrm>
          <a:off x="785813" y="2928938"/>
          <a:ext cx="3178175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9" name="Формула" r:id="rId6" imgW="1815840" imgH="457200" progId="Equation.3">
                  <p:embed/>
                </p:oleObj>
              </mc:Choice>
              <mc:Fallback>
                <p:oleObj name="Формула" r:id="rId6" imgW="1815840" imgH="457200" progId="Equation.3">
                  <p:embed/>
                  <p:pic>
                    <p:nvPicPr>
                      <p:cNvPr id="0" name="Object 8" descr="Пергамент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813" y="2928938"/>
                        <a:ext cx="3178175" cy="800100"/>
                      </a:xfrm>
                      <a:prstGeom prst="rect">
                        <a:avLst/>
                      </a:prstGeom>
                      <a:blipFill dpi="0" rotWithShape="0">
                        <a:blip r:embed="rId5"/>
                        <a:srcRect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0" name="Object 9"/>
          <p:cNvGraphicFramePr>
            <a:graphicFrameLocks noChangeAspect="1"/>
          </p:cNvGraphicFramePr>
          <p:nvPr/>
        </p:nvGraphicFramePr>
        <p:xfrm>
          <a:off x="4643438" y="3000375"/>
          <a:ext cx="3133725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0" name="Формула" r:id="rId8" imgW="1790640" imgH="457200" progId="Equation.3">
                  <p:embed/>
                </p:oleObj>
              </mc:Choice>
              <mc:Fallback>
                <p:oleObj name="Формула" r:id="rId8" imgW="1790640" imgH="457200" progId="Equation.3">
                  <p:embed/>
                  <p:pic>
                    <p:nvPicPr>
                      <p:cNvPr id="0" name="Object 9" descr="Пергамент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3000375"/>
                        <a:ext cx="3133725" cy="800100"/>
                      </a:xfrm>
                      <a:prstGeom prst="rect">
                        <a:avLst/>
                      </a:prstGeom>
                      <a:blipFill dpi="0" rotWithShape="0">
                        <a:blip r:embed="rId5"/>
                        <a:srcRect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1" name="Object 10"/>
          <p:cNvGraphicFramePr>
            <a:graphicFrameLocks noChangeAspect="1"/>
          </p:cNvGraphicFramePr>
          <p:nvPr/>
        </p:nvGraphicFramePr>
        <p:xfrm>
          <a:off x="785813" y="3786188"/>
          <a:ext cx="3178175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1" name="Формула" r:id="rId10" imgW="1815840" imgH="457200" progId="Equation.3">
                  <p:embed/>
                </p:oleObj>
              </mc:Choice>
              <mc:Fallback>
                <p:oleObj name="Формула" r:id="rId10" imgW="1815840" imgH="457200" progId="Equation.3">
                  <p:embed/>
                  <p:pic>
                    <p:nvPicPr>
                      <p:cNvPr id="0" name="Object 10" descr="Пергамент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813" y="3786188"/>
                        <a:ext cx="3178175" cy="800100"/>
                      </a:xfrm>
                      <a:prstGeom prst="rect">
                        <a:avLst/>
                      </a:prstGeom>
                      <a:blipFill dpi="0" rotWithShape="0">
                        <a:blip r:embed="rId5"/>
                        <a:srcRect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2" name="Object 11"/>
          <p:cNvGraphicFramePr>
            <a:graphicFrameLocks noChangeAspect="1"/>
          </p:cNvGraphicFramePr>
          <p:nvPr/>
        </p:nvGraphicFramePr>
        <p:xfrm>
          <a:off x="4560888" y="3857625"/>
          <a:ext cx="32004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2" name="Формула" r:id="rId12" imgW="1828800" imgH="457200" progId="Equation.3">
                  <p:embed/>
                </p:oleObj>
              </mc:Choice>
              <mc:Fallback>
                <p:oleObj name="Формула" r:id="rId12" imgW="1828800" imgH="457200" progId="Equation.3">
                  <p:embed/>
                  <p:pic>
                    <p:nvPicPr>
                      <p:cNvPr id="0" name="Object 11" descr="Пергамент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60888" y="3857625"/>
                        <a:ext cx="3200400" cy="800100"/>
                      </a:xfrm>
                      <a:prstGeom prst="rect">
                        <a:avLst/>
                      </a:prstGeom>
                      <a:blipFill dpi="0" rotWithShape="0">
                        <a:blip r:embed="rId5"/>
                        <a:srcRect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1357313" y="4857750"/>
          <a:ext cx="6096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1/56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15/56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30/56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10/56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Числовые характеристики СВ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 smtClean="0"/>
              <a:t>Характеристики положения:</a:t>
            </a:r>
          </a:p>
          <a:p>
            <a:r>
              <a:rPr lang="ru-RU" dirty="0" smtClean="0"/>
              <a:t>- математическое ожидание</a:t>
            </a:r>
          </a:p>
          <a:p>
            <a:r>
              <a:rPr lang="ru-RU" dirty="0" smtClean="0"/>
              <a:t>-мода</a:t>
            </a:r>
          </a:p>
          <a:p>
            <a:r>
              <a:rPr lang="ru-RU" dirty="0" smtClean="0"/>
              <a:t>-медиана</a:t>
            </a:r>
          </a:p>
          <a:p>
            <a:r>
              <a:rPr lang="ru-RU" u="sng" dirty="0" smtClean="0"/>
              <a:t>Характеристики рассеяния:</a:t>
            </a:r>
          </a:p>
          <a:p>
            <a:r>
              <a:rPr lang="ru-RU" dirty="0" smtClean="0"/>
              <a:t>-дисперсия</a:t>
            </a:r>
          </a:p>
          <a:p>
            <a:r>
              <a:rPr lang="ru-RU" dirty="0" smtClean="0"/>
              <a:t>-среднеквадратическое отклонения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Математическое ожидание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 noChangeAspect="1"/>
          </p:cNvGraphicFramePr>
          <p:nvPr>
            <p:ph idx="1"/>
          </p:nvPr>
        </p:nvGraphicFramePr>
        <p:xfrm>
          <a:off x="1571604" y="1428736"/>
          <a:ext cx="5929313" cy="1439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998" name="Формула" r:id="rId3" imgW="1777680" imgH="431640" progId="Equation.3">
                  <p:embed/>
                </p:oleObj>
              </mc:Choice>
              <mc:Fallback>
                <p:oleObj name="Формула" r:id="rId3" imgW="1777680" imgH="431640" progId="Equation.3">
                  <p:embed/>
                  <p:pic>
                    <p:nvPicPr>
                      <p:cNvPr id="0" name="Содержимое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1604" y="1428736"/>
                        <a:ext cx="5929313" cy="1439862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28728" y="3571876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Свойства МО</a:t>
            </a:r>
            <a:endParaRPr lang="ru-RU" sz="3200" dirty="0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2143108" y="4143380"/>
          <a:ext cx="4753797" cy="2187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999" name="Формула" r:id="rId5" imgW="1434960" imgH="660240" progId="Equation.3">
                  <p:embed/>
                </p:oleObj>
              </mc:Choice>
              <mc:Fallback>
                <p:oleObj name="Формула" r:id="rId5" imgW="1434960" imgH="6602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08" y="4143380"/>
                        <a:ext cx="4753797" cy="2187588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Дисперсия</a:t>
            </a:r>
            <a:endParaRPr lang="ru-RU" dirty="0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1357290" y="1500174"/>
          <a:ext cx="5900737" cy="193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22" name="Формула" r:id="rId3" imgW="2095200" imgH="685800" progId="Equation.3">
                  <p:embed/>
                </p:oleObj>
              </mc:Choice>
              <mc:Fallback>
                <p:oleObj name="Формула" r:id="rId3" imgW="2095200" imgH="6858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7290" y="1500174"/>
                        <a:ext cx="5900737" cy="1931988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357290" y="3643314"/>
            <a:ext cx="40643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Свойства</a:t>
            </a:r>
            <a:r>
              <a:rPr lang="ru-RU" dirty="0" smtClean="0"/>
              <a:t> </a:t>
            </a:r>
            <a:r>
              <a:rPr lang="ru-RU" sz="3200" dirty="0" smtClean="0"/>
              <a:t>дисперсии</a:t>
            </a:r>
            <a:endParaRPr lang="ru-RU" sz="3200" dirty="0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1429578" y="4258959"/>
          <a:ext cx="4856933" cy="2383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23" name="Формула" r:id="rId5" imgW="1371600" imgH="672840" progId="Equation.3">
                  <p:embed/>
                </p:oleObj>
              </mc:Choice>
              <mc:Fallback>
                <p:oleObj name="Формула" r:id="rId5" imgW="1371600" imgH="6728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9578" y="4258959"/>
                        <a:ext cx="4856933" cy="2383495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54098"/>
          </a:xfrm>
        </p:spPr>
        <p:txBody>
          <a:bodyPr/>
          <a:lstStyle/>
          <a:p>
            <a:r>
              <a:rPr lang="ru-RU" dirty="0" smtClean="0"/>
              <a:t>Среднеквадратическое отклонение</a:t>
            </a:r>
            <a:endParaRPr lang="ru-RU" dirty="0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3714744" y="2571744"/>
          <a:ext cx="1755785" cy="6270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44" name="Формула" r:id="rId3" imgW="711000" imgH="253800" progId="Equation.3">
                  <p:embed/>
                </p:oleObj>
              </mc:Choice>
              <mc:Fallback>
                <p:oleObj name="Формула" r:id="rId3" imgW="711000" imgH="2538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4744" y="2571744"/>
                        <a:ext cx="1755785" cy="627066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Мода и медиана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 smtClean="0"/>
              <a:t>Модой дискретной СВ Х называется ее значение принимаемое с наибольшей вероятностью по сравнению с двумя соседними значениями. Обозначается М</a:t>
            </a:r>
            <a:r>
              <a:rPr lang="ru-RU" sz="2000" baseline="-25000" dirty="0" smtClean="0"/>
              <a:t>0</a:t>
            </a:r>
            <a:r>
              <a:rPr lang="ru-RU" sz="2000" dirty="0" smtClean="0"/>
              <a:t>Х. Для непрерывной СВ Х это точка максимума.</a:t>
            </a:r>
          </a:p>
          <a:p>
            <a:endParaRPr lang="ru-RU" sz="2000" dirty="0" smtClean="0"/>
          </a:p>
          <a:p>
            <a:r>
              <a:rPr lang="ru-RU" sz="2000" dirty="0" smtClean="0"/>
              <a:t>Медианой </a:t>
            </a:r>
            <a:r>
              <a:rPr lang="ru-RU" sz="2000" dirty="0" err="1" smtClean="0"/>
              <a:t>М</a:t>
            </a:r>
            <a:r>
              <a:rPr lang="ru-RU" sz="2000" baseline="-25000" dirty="0" err="1" smtClean="0"/>
              <a:t>е</a:t>
            </a:r>
            <a:r>
              <a:rPr lang="ru-RU" sz="2000" dirty="0" err="1" smtClean="0"/>
              <a:t>Х</a:t>
            </a:r>
            <a:r>
              <a:rPr lang="ru-RU" sz="2000" dirty="0" smtClean="0"/>
              <a:t> непрерывной СВ Х называется такое ее значение </a:t>
            </a:r>
            <a:r>
              <a:rPr lang="ru-RU" sz="2000" dirty="0" err="1" smtClean="0"/>
              <a:t>Х</a:t>
            </a:r>
            <a:r>
              <a:rPr lang="ru-RU" sz="2000" baseline="-25000" dirty="0" err="1" smtClean="0"/>
              <a:t>р</a:t>
            </a:r>
            <a:r>
              <a:rPr lang="ru-RU" sz="2000" dirty="0" smtClean="0"/>
              <a:t> , для которого</a:t>
            </a:r>
          </a:p>
          <a:p>
            <a:endParaRPr lang="ru-RU" sz="2000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1357289" y="4000504"/>
          <a:ext cx="4903873" cy="11430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68" name="Формула" r:id="rId3" imgW="1688760" imgH="393480" progId="Equation.3">
                  <p:embed/>
                </p:oleObj>
              </mc:Choice>
              <mc:Fallback>
                <p:oleObj name="Формула" r:id="rId3" imgW="168876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7289" y="4000504"/>
                        <a:ext cx="4903873" cy="1143008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http://www.ido.rudn.ru/psychology/anthropology/2-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571480"/>
            <a:ext cx="4762500" cy="2457451"/>
          </a:xfrm>
          <a:prstGeom prst="rect">
            <a:avLst/>
          </a:prstGeom>
          <a:noFill/>
        </p:spPr>
      </p:pic>
      <p:pic>
        <p:nvPicPr>
          <p:cNvPr id="89092" name="Picture 4" descr="http://lib.convdocs.org/pars_docs/refs/261/260261/260261_html_m2ebe3c16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3429000"/>
            <a:ext cx="4675892" cy="2786081"/>
          </a:xfrm>
          <a:prstGeom prst="rect">
            <a:avLst/>
          </a:prstGeom>
          <a:noFill/>
        </p:spPr>
      </p:pic>
      <p:cxnSp>
        <p:nvCxnSpPr>
          <p:cNvPr id="5" name="Прямая соединительная линия 4"/>
          <p:cNvCxnSpPr/>
          <p:nvPr/>
        </p:nvCxnSpPr>
        <p:spPr>
          <a:xfrm rot="5400000">
            <a:off x="3929058" y="5214950"/>
            <a:ext cx="1143008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642350" cy="792162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smtClean="0"/>
              <a:t>СЛУЧАЙНОЕ СОБЫТИЕ</a:t>
            </a:r>
          </a:p>
        </p:txBody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  СЛУЧАЙНЫМ называют событие, которое может произойти или не произойти в результате некоторого испытания (опыта).  Обозначают заглавными буквами А, В, С, Д,… (латинского алфавита). </a:t>
            </a:r>
          </a:p>
        </p:txBody>
      </p:sp>
      <p:sp>
        <p:nvSpPr>
          <p:cNvPr id="49156" name="AutoShape 4"/>
          <p:cNvSpPr>
            <a:spLocks noChangeArrowheads="1"/>
          </p:cNvSpPr>
          <p:nvPr/>
        </p:nvSpPr>
        <p:spPr bwMode="gray">
          <a:xfrm>
            <a:off x="179388" y="1341438"/>
            <a:ext cx="512762" cy="5207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800" b="1">
                <a:sym typeface="Wingdings" pitchFamily="2" charset="2"/>
              </a:rPr>
              <a:t>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400" smtClean="0"/>
              <a:t>Рассмотрим несколько наиболее «излюбленных» в теории вероятностей примеров случайных экспериментов.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800" b="1" u="sng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Опыт 1:</a:t>
            </a:r>
            <a:r>
              <a:rPr lang="ru-RU" sz="3600" smtClean="0"/>
              <a:t> 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  </a:t>
            </a:r>
            <a:r>
              <a:rPr lang="ru-RU" sz="4000" b="1" i="1" smtClean="0"/>
              <a:t>Подбрасывание монеты.</a:t>
            </a:r>
            <a:r>
              <a:rPr lang="ru-RU" sz="4000" i="1" smtClean="0"/>
              <a:t> </a:t>
            </a:r>
          </a:p>
          <a:p>
            <a:pPr eaLnBrk="1" hangingPunct="1">
              <a:buFontTx/>
              <a:buNone/>
            </a:pPr>
            <a:r>
              <a:rPr lang="ru-RU" sz="4000" smtClean="0"/>
              <a:t>   Испытание – подбрасывание монеты;  события – монета упала «орлом» или «решкой».</a:t>
            </a:r>
            <a:r>
              <a:rPr lang="ru-RU" smtClean="0"/>
              <a:t> </a:t>
            </a:r>
          </a:p>
        </p:txBody>
      </p:sp>
      <p:sp>
        <p:nvSpPr>
          <p:cNvPr id="48132" name="AutoShape 4"/>
          <p:cNvSpPr>
            <a:spLocks noChangeArrowheads="1"/>
          </p:cNvSpPr>
          <p:nvPr/>
        </p:nvSpPr>
        <p:spPr bwMode="gray">
          <a:xfrm>
            <a:off x="2555875" y="404813"/>
            <a:ext cx="512763" cy="5207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800" b="1">
                <a:sym typeface="Wingdings" pitchFamily="2" charset="2"/>
              </a:rPr>
              <a:t></a:t>
            </a:r>
            <a:endParaRPr lang="ru-RU"/>
          </a:p>
        </p:txBody>
      </p:sp>
      <p:sp>
        <p:nvSpPr>
          <p:cNvPr id="25605" name="Rectangle 6"/>
          <p:cNvSpPr>
            <a:spLocks noChangeArrowheads="1"/>
          </p:cNvSpPr>
          <p:nvPr/>
        </p:nvSpPr>
        <p:spPr bwMode="auto">
          <a:xfrm>
            <a:off x="1763713" y="6216650"/>
            <a:ext cx="2879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/>
              <a:t>«решка» - лицевая сторона монеты (аверс) </a:t>
            </a:r>
          </a:p>
        </p:txBody>
      </p:sp>
      <p:sp>
        <p:nvSpPr>
          <p:cNvPr id="25606" name="Rectangle 8"/>
          <p:cNvSpPr>
            <a:spLocks noChangeArrowheads="1"/>
          </p:cNvSpPr>
          <p:nvPr/>
        </p:nvSpPr>
        <p:spPr bwMode="auto">
          <a:xfrm>
            <a:off x="4572000" y="6216650"/>
            <a:ext cx="2952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/>
              <a:t>«орел» - обратная сторона монеты (реверс) </a:t>
            </a:r>
          </a:p>
        </p:txBody>
      </p:sp>
      <p:pic>
        <p:nvPicPr>
          <p:cNvPr id="25607" name="Picture 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4221163"/>
            <a:ext cx="1838325" cy="185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2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4217988"/>
            <a:ext cx="1871663" cy="183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1136795">
  <a:themeElements>
    <a:clrScheme name="01136795 3">
      <a:dk1>
        <a:srgbClr val="152A83"/>
      </a:dk1>
      <a:lt1>
        <a:srgbClr val="FFFFFF"/>
      </a:lt1>
      <a:dk2>
        <a:srgbClr val="0066CC"/>
      </a:dk2>
      <a:lt2>
        <a:srgbClr val="9CD5F4"/>
      </a:lt2>
      <a:accent1>
        <a:srgbClr val="BE9932"/>
      </a:accent1>
      <a:accent2>
        <a:srgbClr val="2A99EC"/>
      </a:accent2>
      <a:accent3>
        <a:srgbClr val="AAB8E2"/>
      </a:accent3>
      <a:accent4>
        <a:srgbClr val="DADADA"/>
      </a:accent4>
      <a:accent5>
        <a:srgbClr val="DBCAAD"/>
      </a:accent5>
      <a:accent6>
        <a:srgbClr val="258AD6"/>
      </a:accent6>
      <a:hlink>
        <a:srgbClr val="70B040"/>
      </a:hlink>
      <a:folHlink>
        <a:srgbClr val="6B8ED3"/>
      </a:folHlink>
    </a:clrScheme>
    <a:fontScheme name="01136795">
      <a:majorFont>
        <a:latin typeface="Verdana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01136795 1">
        <a:dk1>
          <a:srgbClr val="000066"/>
        </a:dk1>
        <a:lt1>
          <a:srgbClr val="FFFFFF"/>
        </a:lt1>
        <a:dk2>
          <a:srgbClr val="006699"/>
        </a:dk2>
        <a:lt2>
          <a:srgbClr val="EEE378"/>
        </a:lt2>
        <a:accent1>
          <a:srgbClr val="69C828"/>
        </a:accent1>
        <a:accent2>
          <a:srgbClr val="E68B30"/>
        </a:accent2>
        <a:accent3>
          <a:srgbClr val="AAB8CA"/>
        </a:accent3>
        <a:accent4>
          <a:srgbClr val="DADADA"/>
        </a:accent4>
        <a:accent5>
          <a:srgbClr val="B9E0AC"/>
        </a:accent5>
        <a:accent6>
          <a:srgbClr val="D07D2A"/>
        </a:accent6>
        <a:hlink>
          <a:srgbClr val="0FAAE1"/>
        </a:hlink>
        <a:folHlink>
          <a:srgbClr val="547FE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136795 2">
        <a:dk1>
          <a:srgbClr val="0F4334"/>
        </a:dk1>
        <a:lt1>
          <a:srgbClr val="FFFFFF"/>
        </a:lt1>
        <a:dk2>
          <a:srgbClr val="43BD4C"/>
        </a:dk2>
        <a:lt2>
          <a:srgbClr val="F0F7BD"/>
        </a:lt2>
        <a:accent1>
          <a:srgbClr val="B2B838"/>
        </a:accent1>
        <a:accent2>
          <a:srgbClr val="E68B30"/>
        </a:accent2>
        <a:accent3>
          <a:srgbClr val="B0DBB2"/>
        </a:accent3>
        <a:accent4>
          <a:srgbClr val="DADADA"/>
        </a:accent4>
        <a:accent5>
          <a:srgbClr val="D5D8AE"/>
        </a:accent5>
        <a:accent6>
          <a:srgbClr val="D07D2A"/>
        </a:accent6>
        <a:hlink>
          <a:srgbClr val="3FB180"/>
        </a:hlink>
        <a:folHlink>
          <a:srgbClr val="3BA7E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136795 3">
        <a:dk1>
          <a:srgbClr val="152A83"/>
        </a:dk1>
        <a:lt1>
          <a:srgbClr val="FFFFFF"/>
        </a:lt1>
        <a:dk2>
          <a:srgbClr val="0066CC"/>
        </a:dk2>
        <a:lt2>
          <a:srgbClr val="9CD5F4"/>
        </a:lt2>
        <a:accent1>
          <a:srgbClr val="BE9932"/>
        </a:accent1>
        <a:accent2>
          <a:srgbClr val="2A99EC"/>
        </a:accent2>
        <a:accent3>
          <a:srgbClr val="AAB8E2"/>
        </a:accent3>
        <a:accent4>
          <a:srgbClr val="DADADA"/>
        </a:accent4>
        <a:accent5>
          <a:srgbClr val="DBCAAD"/>
        </a:accent5>
        <a:accent6>
          <a:srgbClr val="258AD6"/>
        </a:accent6>
        <a:hlink>
          <a:srgbClr val="70B040"/>
        </a:hlink>
        <a:folHlink>
          <a:srgbClr val="6B8ED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01136795</Template>
  <TotalTime>711</TotalTime>
  <Words>2816</Words>
  <Application>Microsoft Office PowerPoint</Application>
  <PresentationFormat>Экран (4:3)</PresentationFormat>
  <Paragraphs>417</Paragraphs>
  <Slides>66</Slides>
  <Notes>6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66</vt:i4>
      </vt:variant>
    </vt:vector>
  </HeadingPairs>
  <TitlesOfParts>
    <vt:vector size="69" baseType="lpstr">
      <vt:lpstr>01136795</vt:lpstr>
      <vt:lpstr>Формула</vt:lpstr>
      <vt:lpstr>Equation.3</vt:lpstr>
      <vt:lpstr>ОСНОВНЫЕ ПОНЯТИЯ ТЕОРИИ ВЕРОЯТНОСТИ. </vt:lpstr>
      <vt:lpstr>РЕБУС</vt:lpstr>
      <vt:lpstr>СОБЫТИЕ</vt:lpstr>
      <vt:lpstr>Эксперимент (опыт)</vt:lpstr>
      <vt:lpstr>ПРИМЕРЫ</vt:lpstr>
      <vt:lpstr>СТАТИСТИЧЕСКИЙ</vt:lpstr>
      <vt:lpstr>СЛУЧАЙНОЕ СОБЫТИЕ</vt:lpstr>
      <vt:lpstr>Рассмотрим несколько наиболее «излюбленных» в теории вероятностей примеров случайных экспериментов.</vt:lpstr>
      <vt:lpstr>Опыт 1: </vt:lpstr>
      <vt:lpstr>Опыт 2: </vt:lpstr>
      <vt:lpstr>Опыт 3: </vt:lpstr>
      <vt:lpstr>Типы событий</vt:lpstr>
      <vt:lpstr>Типы событий</vt:lpstr>
      <vt:lpstr>Примеры событий</vt:lpstr>
      <vt:lpstr>Презентация PowerPoint</vt:lpstr>
      <vt:lpstr>Презентация PowerPoint</vt:lpstr>
      <vt:lpstr>ИСХОД</vt:lpstr>
      <vt:lpstr>Число возможных исходов в каждом из рассмотренных выше опытах.</vt:lpstr>
      <vt:lpstr>Презентация PowerPoint</vt:lpstr>
      <vt:lpstr>Презентация PowerPoint</vt:lpstr>
      <vt:lpstr>Презентация PowerPoint</vt:lpstr>
      <vt:lpstr>Основные элементы комбинаторики</vt:lpstr>
      <vt:lpstr>Основные элементы комбинаторики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Случайные величины</vt:lpstr>
      <vt:lpstr>Закон распределения случайной величины </vt:lpstr>
      <vt:lpstr>Презентация PowerPoint</vt:lpstr>
      <vt:lpstr>Ряд распределения дискретной случайной величины. </vt:lpstr>
      <vt:lpstr>Презентация PowerPoint</vt:lpstr>
      <vt:lpstr>Многоугольник распределения</vt:lpstr>
      <vt:lpstr>Пример</vt:lpstr>
      <vt:lpstr>Числовые характеристики СВ</vt:lpstr>
      <vt:lpstr>Математическое ожидание</vt:lpstr>
      <vt:lpstr>Дисперсия</vt:lpstr>
      <vt:lpstr>Среднеквадратическое отклонение</vt:lpstr>
      <vt:lpstr>Мода и медиана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</dc:title>
  <dc:creator>werr</dc:creator>
  <cp:lastModifiedBy>Эшпулатов Достонбек</cp:lastModifiedBy>
  <cp:revision>58</cp:revision>
  <dcterms:created xsi:type="dcterms:W3CDTF">2006-09-11T19:35:46Z</dcterms:created>
  <dcterms:modified xsi:type="dcterms:W3CDTF">2022-09-21T12:34:59Z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TC011367951049</vt:lpwstr>
  </property>
</Properties>
</file>